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5"/>
  </p:sldMasterIdLst>
  <p:notesMasterIdLst>
    <p:notesMasterId r:id="rId23"/>
  </p:notesMasterIdLst>
  <p:handoutMasterIdLst>
    <p:handoutMasterId r:id="rId24"/>
  </p:handoutMasterIdLst>
  <p:sldIdLst>
    <p:sldId id="406" r:id="rId6"/>
    <p:sldId id="411" r:id="rId7"/>
    <p:sldId id="407" r:id="rId8"/>
    <p:sldId id="408" r:id="rId9"/>
    <p:sldId id="409" r:id="rId10"/>
    <p:sldId id="410" r:id="rId11"/>
    <p:sldId id="405" r:id="rId12"/>
    <p:sldId id="395" r:id="rId13"/>
    <p:sldId id="396" r:id="rId14"/>
    <p:sldId id="397" r:id="rId15"/>
    <p:sldId id="398" r:id="rId16"/>
    <p:sldId id="399" r:id="rId17"/>
    <p:sldId id="400" r:id="rId18"/>
    <p:sldId id="401" r:id="rId19"/>
    <p:sldId id="402" r:id="rId20"/>
    <p:sldId id="403" r:id="rId21"/>
    <p:sldId id="404" r:id="rId22"/>
  </p:sldIdLst>
  <p:sldSz cx="9602788" cy="6858000"/>
  <p:notesSz cx="7315200" cy="96012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025">
          <p15:clr>
            <a:srgbClr val="A4A3A4"/>
          </p15:clr>
        </p15:guide>
        <p15:guide id="3" orient="horz" pos="3080">
          <p15:clr>
            <a:srgbClr val="A4A3A4"/>
          </p15:clr>
        </p15:guide>
        <p15:guide id="4" pos="168">
          <p15:clr>
            <a:srgbClr val="A4A3A4"/>
          </p15:clr>
        </p15:guide>
        <p15:guide id="5" orient="horz" pos="4272">
          <p15:clr>
            <a:srgbClr val="A4A3A4"/>
          </p15:clr>
        </p15:guide>
        <p15:guide id="6" orient="horz" pos="3072">
          <p15:clr>
            <a:srgbClr val="A4A3A4"/>
          </p15:clr>
        </p15:guide>
        <p15:guide id="7" pos="144">
          <p15:clr>
            <a:srgbClr val="A4A3A4"/>
          </p15:clr>
        </p15:guide>
      </p15:sldGuideLst>
    </p:ext>
    <p:ext uri="{2D200454-40CA-4A62-9FC3-DE9A4176ACB9}">
      <p15:notesGuideLst xmlns:p15="http://schemas.microsoft.com/office/powerpoint/2012/main">
        <p15:guide id="1" orient="horz" pos="2978" userDrawn="1">
          <p15:clr>
            <a:srgbClr val="A4A3A4"/>
          </p15:clr>
        </p15:guide>
        <p15:guide id="2" pos="2262" userDrawn="1">
          <p15:clr>
            <a:srgbClr val="A4A3A4"/>
          </p15:clr>
        </p15:guide>
        <p15:guide id="3" orient="horz" pos="3024" userDrawn="1">
          <p15:clr>
            <a:srgbClr val="A4A3A4"/>
          </p15:clr>
        </p15:guide>
        <p15:guide id="4"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7B57"/>
    <a:srgbClr val="4D4D4D"/>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57" autoAdjust="0"/>
    <p:restoredTop sz="96416" autoAdjust="0"/>
  </p:normalViewPr>
  <p:slideViewPr>
    <p:cSldViewPr snapToObjects="1">
      <p:cViewPr varScale="1">
        <p:scale>
          <a:sx n="21" d="100"/>
          <a:sy n="21" d="100"/>
        </p:scale>
        <p:origin x="1107" y="24"/>
      </p:cViewPr>
      <p:guideLst>
        <p:guide orient="horz" pos="2160"/>
        <p:guide pos="3025"/>
        <p:guide orient="horz" pos="3080"/>
        <p:guide pos="168"/>
        <p:guide orient="horz" pos="4272"/>
        <p:guide orient="horz" pos="3072"/>
        <p:guide pos="144"/>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98" d="100"/>
          <a:sy n="98" d="100"/>
        </p:scale>
        <p:origin x="-2604" y="-96"/>
      </p:cViewPr>
      <p:guideLst>
        <p:guide orient="horz" pos="2978"/>
        <p:guide pos="2262"/>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8" tIns="48329" rIns="96658" bIns="48329" rtlCol="0"/>
          <a:lstStyle>
            <a:lvl1pPr algn="l">
              <a:defRPr sz="1200"/>
            </a:lvl1pPr>
          </a:lstStyle>
          <a:p>
            <a:endParaRPr lang="en-US" dirty="0"/>
          </a:p>
        </p:txBody>
      </p:sp>
      <p:sp>
        <p:nvSpPr>
          <p:cNvPr id="3" name="Date Placeholder 2"/>
          <p:cNvSpPr>
            <a:spLocks noGrp="1"/>
          </p:cNvSpPr>
          <p:nvPr>
            <p:ph type="dt" sz="quarter" idx="1"/>
          </p:nvPr>
        </p:nvSpPr>
        <p:spPr>
          <a:xfrm>
            <a:off x="4143587" y="1"/>
            <a:ext cx="3169920" cy="480060"/>
          </a:xfrm>
          <a:prstGeom prst="rect">
            <a:avLst/>
          </a:prstGeom>
        </p:spPr>
        <p:txBody>
          <a:bodyPr vert="horz" lIns="96658" tIns="48329" rIns="96658" bIns="48329" rtlCol="0"/>
          <a:lstStyle>
            <a:lvl1pPr algn="r">
              <a:defRPr sz="1200"/>
            </a:lvl1pPr>
          </a:lstStyle>
          <a:p>
            <a:fld id="{5324B623-D5B1-4C15-839B-4C9DC49C1FCE}" type="datetimeFigureOut">
              <a:rPr lang="en-US" smtClean="0"/>
              <a:pPr/>
              <a:t>3/16/2016</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58" tIns="48329" rIns="96658" bIns="48329"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8" tIns="48329" rIns="96658" bIns="48329" rtlCol="0" anchor="b"/>
          <a:lstStyle>
            <a:lvl1pPr algn="r">
              <a:defRPr sz="1200"/>
            </a:lvl1pPr>
          </a:lstStyle>
          <a:p>
            <a:fld id="{5AD7A600-0476-4F90-B467-B0C0B06FC3AC}" type="slidenum">
              <a:rPr lang="en-US" smtClean="0"/>
              <a:pPr/>
              <a:t>‹#›</a:t>
            </a:fld>
            <a:endParaRPr lang="en-US" dirty="0"/>
          </a:p>
        </p:txBody>
      </p:sp>
    </p:spTree>
    <p:extLst>
      <p:ext uri="{BB962C8B-B14F-4D97-AF65-F5344CB8AC3E}">
        <p14:creationId xmlns:p14="http://schemas.microsoft.com/office/powerpoint/2010/main" val="330760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8" tIns="48329" rIns="96658" bIns="48329" rtlCol="0"/>
          <a:lstStyle>
            <a:lvl1pPr algn="l">
              <a:defRPr sz="12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58" tIns="48329" rIns="96658" bIns="48329" rtlCol="0"/>
          <a:lstStyle>
            <a:lvl1pPr algn="r">
              <a:defRPr sz="1200"/>
            </a:lvl1pPr>
          </a:lstStyle>
          <a:p>
            <a:fld id="{7EBB82BF-AFFF-4DE8-8536-BF5960A967C5}" type="datetimeFigureOut">
              <a:rPr lang="en-US" smtClean="0"/>
              <a:pPr/>
              <a:t>3/16/2016</a:t>
            </a:fld>
            <a:endParaRPr lang="en-US" dirty="0"/>
          </a:p>
        </p:txBody>
      </p:sp>
      <p:sp>
        <p:nvSpPr>
          <p:cNvPr id="4" name="Slide Image Placeholder 3"/>
          <p:cNvSpPr>
            <a:spLocks noGrp="1" noRot="1" noChangeAspect="1"/>
          </p:cNvSpPr>
          <p:nvPr>
            <p:ph type="sldImg" idx="2"/>
          </p:nvPr>
        </p:nvSpPr>
        <p:spPr>
          <a:xfrm>
            <a:off x="1136650" y="720725"/>
            <a:ext cx="5041900" cy="3600450"/>
          </a:xfrm>
          <a:prstGeom prst="rect">
            <a:avLst/>
          </a:prstGeom>
          <a:noFill/>
          <a:ln w="12700">
            <a:solidFill>
              <a:prstClr val="black"/>
            </a:solidFill>
          </a:ln>
        </p:spPr>
        <p:txBody>
          <a:bodyPr vert="horz" lIns="96658" tIns="48329" rIns="96658" bIns="48329"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8" tIns="48329" rIns="96658" bIns="4832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8" tIns="48329" rIns="96658" bIns="48329"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8" tIns="48329" rIns="96658" bIns="48329" rtlCol="0" anchor="b"/>
          <a:lstStyle>
            <a:lvl1pPr algn="r">
              <a:defRPr sz="1200"/>
            </a:lvl1pPr>
          </a:lstStyle>
          <a:p>
            <a:fld id="{6F882E14-7B1B-4F59-9598-260F91090861}" type="slidenum">
              <a:rPr lang="en-US" smtClean="0"/>
              <a:pPr/>
              <a:t>‹#›</a:t>
            </a:fld>
            <a:endParaRPr lang="en-US" dirty="0"/>
          </a:p>
        </p:txBody>
      </p:sp>
    </p:spTree>
    <p:extLst>
      <p:ext uri="{BB962C8B-B14F-4D97-AF65-F5344CB8AC3E}">
        <p14:creationId xmlns:p14="http://schemas.microsoft.com/office/powerpoint/2010/main" val="3656179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882E14-7B1B-4F59-9598-260F91090861}" type="slidenum">
              <a:rPr lang="en-US" smtClean="0"/>
              <a:pPr/>
              <a:t>0</a:t>
            </a:fld>
            <a:endParaRPr lang="en-US" dirty="0"/>
          </a:p>
        </p:txBody>
      </p:sp>
    </p:spTree>
    <p:extLst>
      <p:ext uri="{BB962C8B-B14F-4D97-AF65-F5344CB8AC3E}">
        <p14:creationId xmlns:p14="http://schemas.microsoft.com/office/powerpoint/2010/main" val="1924307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82E14-7B1B-4F59-9598-260F91090861}" type="slidenum">
              <a:rPr lang="en-US" smtClean="0"/>
              <a:pPr/>
              <a:t>15</a:t>
            </a:fld>
            <a:endParaRPr lang="en-US" dirty="0"/>
          </a:p>
        </p:txBody>
      </p:sp>
    </p:spTree>
    <p:extLst>
      <p:ext uri="{BB962C8B-B14F-4D97-AF65-F5344CB8AC3E}">
        <p14:creationId xmlns:p14="http://schemas.microsoft.com/office/powerpoint/2010/main" val="2132536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1C575A-FA3C-4170-BDE2-E20A38399392}" type="slidenum">
              <a:rPr lang="en-US" smtClean="0"/>
              <a:pPr/>
              <a:t>5</a:t>
            </a:fld>
            <a:endParaRPr lang="en-US" dirty="0"/>
          </a:p>
        </p:txBody>
      </p:sp>
    </p:spTree>
    <p:extLst>
      <p:ext uri="{BB962C8B-B14F-4D97-AF65-F5344CB8AC3E}">
        <p14:creationId xmlns:p14="http://schemas.microsoft.com/office/powerpoint/2010/main" val="860890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882E14-7B1B-4F59-9598-260F91090861}" type="slidenum">
              <a:rPr lang="en-US" smtClean="0"/>
              <a:pPr/>
              <a:t>6</a:t>
            </a:fld>
            <a:endParaRPr lang="en-US" dirty="0"/>
          </a:p>
        </p:txBody>
      </p:sp>
    </p:spTree>
    <p:extLst>
      <p:ext uri="{BB962C8B-B14F-4D97-AF65-F5344CB8AC3E}">
        <p14:creationId xmlns:p14="http://schemas.microsoft.com/office/powerpoint/2010/main" val="4217765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882E14-7B1B-4F59-9598-260F91090861}" type="slidenum">
              <a:rPr lang="en-US" smtClean="0"/>
              <a:pPr/>
              <a:t>8</a:t>
            </a:fld>
            <a:endParaRPr lang="en-US" dirty="0"/>
          </a:p>
        </p:txBody>
      </p:sp>
    </p:spTree>
    <p:extLst>
      <p:ext uri="{BB962C8B-B14F-4D97-AF65-F5344CB8AC3E}">
        <p14:creationId xmlns:p14="http://schemas.microsoft.com/office/powerpoint/2010/main" val="1064891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882E14-7B1B-4F59-9598-260F91090861}" type="slidenum">
              <a:rPr lang="en-US" smtClean="0"/>
              <a:pPr/>
              <a:t>9</a:t>
            </a:fld>
            <a:endParaRPr lang="en-US" dirty="0"/>
          </a:p>
        </p:txBody>
      </p:sp>
    </p:spTree>
    <p:extLst>
      <p:ext uri="{BB962C8B-B14F-4D97-AF65-F5344CB8AC3E}">
        <p14:creationId xmlns:p14="http://schemas.microsoft.com/office/powerpoint/2010/main" val="1509973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882E14-7B1B-4F59-9598-260F91090861}" type="slidenum">
              <a:rPr lang="en-US" smtClean="0"/>
              <a:pPr/>
              <a:t>10</a:t>
            </a:fld>
            <a:endParaRPr lang="en-US" dirty="0"/>
          </a:p>
        </p:txBody>
      </p:sp>
    </p:spTree>
    <p:extLst>
      <p:ext uri="{BB962C8B-B14F-4D97-AF65-F5344CB8AC3E}">
        <p14:creationId xmlns:p14="http://schemas.microsoft.com/office/powerpoint/2010/main" val="1722602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882E14-7B1B-4F59-9598-260F91090861}" type="slidenum">
              <a:rPr lang="en-US" smtClean="0"/>
              <a:pPr/>
              <a:t>11</a:t>
            </a:fld>
            <a:endParaRPr lang="en-US" dirty="0"/>
          </a:p>
        </p:txBody>
      </p:sp>
    </p:spTree>
    <p:extLst>
      <p:ext uri="{BB962C8B-B14F-4D97-AF65-F5344CB8AC3E}">
        <p14:creationId xmlns:p14="http://schemas.microsoft.com/office/powerpoint/2010/main" val="40548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82E14-7B1B-4F59-9598-260F91090861}" type="slidenum">
              <a:rPr lang="en-US" smtClean="0"/>
              <a:pPr/>
              <a:t>12</a:t>
            </a:fld>
            <a:endParaRPr lang="en-US" dirty="0"/>
          </a:p>
        </p:txBody>
      </p:sp>
    </p:spTree>
    <p:extLst>
      <p:ext uri="{BB962C8B-B14F-4D97-AF65-F5344CB8AC3E}">
        <p14:creationId xmlns:p14="http://schemas.microsoft.com/office/powerpoint/2010/main" val="2586888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F776FB-2A9D-400E-9FE8-0759F0C59D86}" type="slidenum">
              <a:rPr lang="en-US" smtClean="0"/>
              <a:pPr/>
              <a:t>13</a:t>
            </a:fld>
            <a:endParaRPr lang="en-US" dirty="0"/>
          </a:p>
        </p:txBody>
      </p:sp>
    </p:spTree>
    <p:extLst>
      <p:ext uri="{BB962C8B-B14F-4D97-AF65-F5344CB8AC3E}">
        <p14:creationId xmlns:p14="http://schemas.microsoft.com/office/powerpoint/2010/main" val="19471546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6.emf"/><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image" Target="../media/image1.emf"/><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1"/>
          <p:cNvPicPr>
            <a:picLocks noChangeAspect="1" noChangeArrowheads="1"/>
          </p:cNvPicPr>
          <p:nvPr userDrawn="1"/>
        </p:nvPicPr>
        <p:blipFill>
          <a:blip r:embed="rId2" cstate="print"/>
          <a:srcRect/>
          <a:stretch>
            <a:fillRect/>
          </a:stretch>
        </p:blipFill>
        <p:spPr bwMode="auto">
          <a:xfrm>
            <a:off x="2698355" y="5819775"/>
            <a:ext cx="4241800" cy="258763"/>
          </a:xfrm>
          <a:prstGeom prst="rect">
            <a:avLst/>
          </a:prstGeom>
          <a:noFill/>
          <a:ln w="9525">
            <a:noFill/>
            <a:miter lim="800000"/>
            <a:headEnd/>
            <a:tailEnd/>
          </a:ln>
          <a:effectLst/>
        </p:spPr>
      </p:pic>
      <p:pic>
        <p:nvPicPr>
          <p:cNvPr id="5" name="Picture 2" descr="https://encrypted-tbn2.gstatic.com/images?q=tbn:ANd9GcQ5FJP6oUUmSt8H0uxC6KLymDzbhC2n21BgsDr7xkHbFpNoIJcfIQ"/>
          <p:cNvPicPr>
            <a:picLocks noChangeAspect="1" noChangeArrowheads="1"/>
          </p:cNvPicPr>
          <p:nvPr userDrawn="1"/>
        </p:nvPicPr>
        <p:blipFill>
          <a:blip r:embed="rId3" cstate="print"/>
          <a:srcRect l="19710" t="17457" r="20232" b="17672"/>
          <a:stretch>
            <a:fillRect/>
          </a:stretch>
        </p:blipFill>
        <p:spPr bwMode="auto">
          <a:xfrm>
            <a:off x="5370055" y="939694"/>
            <a:ext cx="2030783" cy="877407"/>
          </a:xfrm>
          <a:prstGeom prst="rect">
            <a:avLst/>
          </a:prstGeom>
          <a:noFill/>
        </p:spPr>
      </p:pic>
      <p:pic>
        <p:nvPicPr>
          <p:cNvPr id="7" name="Picture 4" descr="http://collegesofmemphis.org/wp-content/uploads/2015/05/SSS_Stacked-Logo_Clr-edited.png"/>
          <p:cNvPicPr>
            <a:picLocks noChangeAspect="1" noChangeArrowheads="1"/>
          </p:cNvPicPr>
          <p:nvPr userDrawn="1"/>
        </p:nvPicPr>
        <p:blipFill>
          <a:blip r:embed="rId4" cstate="print"/>
          <a:srcRect/>
          <a:stretch>
            <a:fillRect/>
          </a:stretch>
        </p:blipFill>
        <p:spPr bwMode="auto">
          <a:xfrm>
            <a:off x="7394924" y="867805"/>
            <a:ext cx="1701735" cy="927477"/>
          </a:xfrm>
          <a:prstGeom prst="rect">
            <a:avLst/>
          </a:prstGeom>
          <a:noFill/>
        </p:spPr>
      </p:pic>
      <p:sp>
        <p:nvSpPr>
          <p:cNvPr id="9" name="Rectangle 8"/>
          <p:cNvSpPr/>
          <p:nvPr userDrawn="1"/>
        </p:nvSpPr>
        <p:spPr>
          <a:xfrm>
            <a:off x="5370055" y="552335"/>
            <a:ext cx="3726604" cy="377472"/>
          </a:xfrm>
          <a:prstGeom prst="rect">
            <a:avLst/>
          </a:prstGeom>
          <a:solidFill>
            <a:schemeClr val="accent1"/>
          </a:solidFill>
          <a:ln w="95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400" b="1" dirty="0" smtClean="0">
                <a:solidFill>
                  <a:schemeClr val="tx1"/>
                </a:solidFill>
                <a:latin typeface="Arial" pitchFamily="34" charset="0"/>
                <a:cs typeface="Arial" pitchFamily="34" charset="0"/>
              </a:rPr>
              <a:t>PeopleFirst Partnership</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457200" y="1508760"/>
            <a:ext cx="8686800" cy="4617720"/>
          </a:xfrm>
        </p:spPr>
        <p:txBody>
          <a:bodyPr/>
          <a:lstStyle>
            <a:lvl1pPr>
              <a:spcBef>
                <a:spcPts val="384"/>
              </a:spcBef>
              <a:defRPr/>
            </a:lvl1pPr>
            <a:lvl2pPr marL="457200" indent="-230400">
              <a:spcBef>
                <a:spcPts val="384"/>
              </a:spcBef>
              <a:defRPr/>
            </a:lvl2pPr>
            <a:lvl3pPr marL="914400" indent="-230400">
              <a:spcBef>
                <a:spcPts val="384"/>
              </a:spcBef>
              <a:defRPr/>
            </a:lvl3pPr>
            <a:lvl4pPr marL="1375200" indent="-234000">
              <a:spcBef>
                <a:spcPts val="384"/>
              </a:spcBef>
              <a:defRPr/>
            </a:lvl4pPr>
            <a:lvl5pPr marL="2059200" indent="-230400">
              <a:spcBef>
                <a:spcPts val="384"/>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with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457200" y="1508760"/>
            <a:ext cx="8686800" cy="4617720"/>
          </a:xfrm>
        </p:spPr>
        <p:txBody>
          <a:bodyPr lIns="0" tIns="0" rIns="0" bIns="0"/>
          <a:lstStyle>
            <a:lvl1pPr marL="171450" indent="-171450">
              <a:spcBef>
                <a:spcPts val="384"/>
              </a:spcBef>
              <a:buClr>
                <a:schemeClr val="tx2"/>
              </a:buClr>
              <a:buFont typeface="Arial" pitchFamily="34" charset="0"/>
              <a:buChar char="•"/>
              <a:defRPr b="0"/>
            </a:lvl1pPr>
            <a:lvl2pPr marL="622800" indent="-216000">
              <a:buFont typeface="Arial" pitchFamily="34" charset="0"/>
              <a:buChar char="–"/>
              <a:defRPr/>
            </a:lvl2pPr>
            <a:lvl3pPr marL="1080000" indent="-230400">
              <a:spcBef>
                <a:spcPts val="384"/>
              </a:spcBef>
              <a:defRPr/>
            </a:lvl3pPr>
            <a:lvl4pPr marL="1544400" indent="-230400">
              <a:spcBef>
                <a:spcPts val="384"/>
              </a:spcBef>
              <a:defRPr/>
            </a:lvl4pPr>
            <a:lvl5pPr marL="2059200" indent="-230400">
              <a:spcBef>
                <a:spcPts val="384"/>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4" name="TextBox 3"/>
          <p:cNvSpPr txBox="1"/>
          <p:nvPr userDrawn="1"/>
        </p:nvSpPr>
        <p:spPr>
          <a:xfrm>
            <a:off x="443206" y="1508400"/>
            <a:ext cx="8721030" cy="4062651"/>
          </a:xfrm>
          <a:prstGeom prst="rect">
            <a:avLst/>
          </a:prstGeom>
          <a:noFill/>
        </p:spPr>
        <p:txBody>
          <a:bodyPr wrap="square" lIns="0" tIns="0" rIns="0" bIns="0" rtlCol="0" anchor="t">
            <a:spAutoFit/>
          </a:bodyPr>
          <a:lstStyle/>
          <a:p>
            <a:r>
              <a:rPr lang="en-US" sz="1200" dirty="0" smtClean="0"/>
              <a:t>The services and materials provided by The Boston Consulting Group (BCG) are subject to BCG's Standard Terms </a:t>
            </a:r>
            <a:br>
              <a:rPr lang="en-US" sz="1200" dirty="0" smtClean="0"/>
            </a:br>
            <a:r>
              <a:rPr lang="en-US" sz="1200" dirty="0" smtClean="0"/>
              <a:t>(a copy of which is available upon request) or such other agreement as may have been previously executed by BCG. BCG does not provide legal, accounting, or tax advice. The Client is responsible for obtaining independent advice concerning these matters. This advice may affect the guidance given by BCG. Further, BCG has made no undertaking to update these materials after the date hereof, notwithstanding that such information may become outdated or inaccurate.</a:t>
            </a:r>
          </a:p>
          <a:p>
            <a:r>
              <a:rPr lang="en-US" sz="1200" dirty="0" smtClean="0"/>
              <a:t> </a:t>
            </a:r>
          </a:p>
          <a:p>
            <a:r>
              <a:rPr lang="en-US" sz="1200" dirty="0" smtClean="0"/>
              <a:t>The materials contained in this presentation are designed for the sole use by the board of directors or senior management of the Client and solely for the limited purposes described in the presentation. The materials shall not be copied or given to any person or entity other than the Client ("Third Party") without the prior written consent of BCG. These materials serve only as the focus for discussion; they are incomplete without the accompanying oral commentary and may not be relied on as a stand-alone document. Further, Third Parties may not, and it is unreasonable for any Third Party to, rely on these materials for any purpose whatsoever. To the fullest extent permitted by law (and except to the extent otherwise agreed in a signed writing by BCG), BCG shall have no liability whatsoever to any Third Party, and any Third Party hereby waives any rights and claims it may have at any time against BCG with regard to the services, this presentation, or other materials, including the accuracy or completeness thereof. Receipt and review of this document shall be deemed agreement with and consideration for the foregoing.</a:t>
            </a:r>
          </a:p>
          <a:p>
            <a:r>
              <a:rPr lang="en-US" sz="1200" dirty="0" smtClean="0"/>
              <a:t> </a:t>
            </a:r>
          </a:p>
          <a:p>
            <a:r>
              <a:rPr lang="en-US" sz="1200" dirty="0" smtClean="0"/>
              <a:t>BCG does not provide fairness opinions or valuations of market transactions, and these materials should not be relied on or construed as such. Further, the financial evaluations, projected market and financial information, and conclusions contained in these materials are based upon standard valuation methodologies, are not definitive forecasts, and are not guaranteed by BCG. BCG has used public and/or confidential data and assumptions provided to BCG by the Client. BCG has not independently verified the data and assumptions used in these analyses. Changes in the underlying data or operating assumptions will clearly impact the analyses and conclusions.</a:t>
            </a:r>
          </a:p>
        </p:txBody>
      </p:sp>
      <p:sp>
        <p:nvSpPr>
          <p:cNvPr id="6" name="Line 115"/>
          <p:cNvSpPr>
            <a:spLocks noChangeShapeType="1"/>
          </p:cNvSpPr>
          <p:nvPr userDrawn="1"/>
        </p:nvSpPr>
        <p:spPr bwMode="auto">
          <a:xfrm flipH="1">
            <a:off x="0" y="1003300"/>
            <a:ext cx="9602788" cy="0"/>
          </a:xfrm>
          <a:prstGeom prst="line">
            <a:avLst/>
          </a:prstGeom>
          <a:noFill/>
          <a:ln w="28575">
            <a:solidFill>
              <a:schemeClr val="tx2"/>
            </a:solidFill>
            <a:round/>
            <a:headEnd/>
            <a:tailEnd/>
          </a:ln>
          <a:effectLst>
            <a:outerShdw dist="25400" dir="5400000" algn="ctr" rotWithShape="0">
              <a:schemeClr val="folHlink"/>
            </a:outerShdw>
          </a:effectLst>
        </p:spPr>
        <p:txBody>
          <a:bodyPr/>
          <a:lstStyle/>
          <a:p>
            <a:endParaRPr lang="en-US" noProof="0" dirty="0"/>
          </a:p>
        </p:txBody>
      </p:sp>
      <p:sp>
        <p:nvSpPr>
          <p:cNvPr id="11" name="TextBox 10"/>
          <p:cNvSpPr txBox="1"/>
          <p:nvPr userDrawn="1"/>
        </p:nvSpPr>
        <p:spPr>
          <a:xfrm>
            <a:off x="443206" y="529754"/>
            <a:ext cx="8717249" cy="463846"/>
          </a:xfrm>
          <a:prstGeom prst="rect">
            <a:avLst/>
          </a:prstGeom>
          <a:noFill/>
        </p:spPr>
        <p:txBody>
          <a:bodyPr wrap="square" lIns="0" tIns="46800" rIns="0" bIns="46800" rtlCol="0" anchor="b" anchorCtr="0">
            <a:spAutoFit/>
          </a:bodyPr>
          <a:lstStyle/>
          <a:p>
            <a:pPr algn="l"/>
            <a:r>
              <a:rPr lang="en-US" sz="2400" b="1" dirty="0" smtClean="0">
                <a:solidFill>
                  <a:schemeClr val="tx2"/>
                </a:solidFill>
                <a:latin typeface="Arial" pitchFamily="34" charset="0"/>
                <a:cs typeface="Arial" pitchFamily="34" charset="0"/>
              </a:rPr>
              <a:t>Disclaimer</a:t>
            </a:r>
          </a:p>
        </p:txBody>
      </p:sp>
      <p:sp>
        <p:nvSpPr>
          <p:cNvPr id="9" name="Rectangle 8"/>
          <p:cNvSpPr/>
          <p:nvPr userDrawn="1"/>
        </p:nvSpPr>
        <p:spPr bwMode="white">
          <a:xfrm>
            <a:off x="6377236" y="6630988"/>
            <a:ext cx="2105227" cy="182562"/>
          </a:xfrm>
          <a:prstGeom prst="rect">
            <a:avLst/>
          </a:prstGeom>
          <a:solidFill>
            <a:srgbClr val="FFFFFF"/>
          </a:solidFill>
          <a:ln w="952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smtClean="0">
              <a:solidFill>
                <a:srgbClr val="000000"/>
              </a:solidFill>
              <a:latin typeface="Arial" pitchFamily="34" charset="0"/>
              <a:cs typeface="Arial"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1375" name="think-cell Slide" r:id="rId4" imgW="360" imgH="360" progId="TCLayout.ActiveDocument.1">
                  <p:embed/>
                </p:oleObj>
              </mc:Choice>
              <mc:Fallback>
                <p:oleObj name="think-cell Slide" r:id="rId4" imgW="360" imgH="360" progId="TCLayout.ActiveDocument.1">
                  <p:embed/>
                  <p:pic>
                    <p:nvPicPr>
                      <p:cNvPr id="0" name="Picture 3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nvSpPr>
        <p:spPr>
          <a:xfrm>
            <a:off x="0" y="0"/>
            <a:ext cx="9602788" cy="6858000"/>
          </a:xfrm>
          <a:prstGeom prst="rect">
            <a:avLst/>
          </a:prstGeom>
          <a:solidFill>
            <a:srgbClr val="177B57"/>
          </a:solidFill>
          <a:ln w="9525">
            <a:solidFill>
              <a:srgbClr val="177B57"/>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smtClean="0">
              <a:solidFill>
                <a:schemeClr val="tx1"/>
              </a:solidFill>
              <a:latin typeface="Arial" pitchFamily="34" charset="0"/>
              <a:cs typeface="Arial" pitchFamily="34" charset="0"/>
            </a:endParaRPr>
          </a:p>
        </p:txBody>
      </p:sp>
      <p:pic>
        <p:nvPicPr>
          <p:cNvPr id="3" name="Picture 6"/>
          <p:cNvPicPr>
            <a:picLocks noChangeAspect="1" noChangeArrowheads="1"/>
          </p:cNvPicPr>
          <p:nvPr userDrawn="1"/>
        </p:nvPicPr>
        <p:blipFill>
          <a:blip r:embed="rId6" cstate="print"/>
          <a:srcRect/>
          <a:stretch>
            <a:fillRect/>
          </a:stretch>
        </p:blipFill>
        <p:spPr bwMode="ltGray">
          <a:xfrm>
            <a:off x="1893094" y="1738313"/>
            <a:ext cx="5816600" cy="2947987"/>
          </a:xfrm>
          <a:prstGeom prst="rect">
            <a:avLst/>
          </a:prstGeom>
          <a:noFill/>
          <a:ln w="9525">
            <a:noFill/>
            <a:miter lim="800000"/>
            <a:headEnd/>
            <a:tailEnd/>
          </a:ln>
          <a:effectLst/>
        </p:spPr>
      </p:pic>
      <p:pic>
        <p:nvPicPr>
          <p:cNvPr id="4" name="Picture 3"/>
          <p:cNvPicPr>
            <a:picLocks noChangeAspect="1" noChangeArrowheads="1"/>
          </p:cNvPicPr>
          <p:nvPr userDrawn="1"/>
        </p:nvPicPr>
        <p:blipFill>
          <a:blip r:embed="rId7" cstate="print"/>
          <a:stretch>
            <a:fillRect/>
          </a:stretch>
        </p:blipFill>
        <p:spPr bwMode="black">
          <a:xfrm>
            <a:off x="4133390" y="2957695"/>
            <a:ext cx="2801250" cy="866250"/>
          </a:xfrm>
          <a:prstGeom prst="rect">
            <a:avLst/>
          </a:prstGeom>
          <a:noFill/>
          <a:ln>
            <a:noFill/>
          </a:ln>
        </p:spPr>
      </p:pic>
      <p:sp>
        <p:nvSpPr>
          <p:cNvPr id="5" name="TextBox 4"/>
          <p:cNvSpPr txBox="1"/>
          <p:nvPr userDrawn="1"/>
        </p:nvSpPr>
        <p:spPr>
          <a:xfrm>
            <a:off x="3929201" y="5078640"/>
            <a:ext cx="1744387" cy="581867"/>
          </a:xfrm>
          <a:prstGeom prst="rect">
            <a:avLst/>
          </a:prstGeom>
          <a:noFill/>
          <a:ln>
            <a:noFill/>
          </a:ln>
        </p:spPr>
        <p:txBody>
          <a:bodyPr wrap="none" tIns="90000" bIns="90000" rtlCol="0" anchor="t">
            <a:spAutoFit/>
          </a:bodyPr>
          <a:lstStyle/>
          <a:p>
            <a:pPr algn="ctr"/>
            <a:r>
              <a:rPr lang="en-US" sz="2600" dirty="0" smtClean="0">
                <a:solidFill>
                  <a:schemeClr val="bg1"/>
                </a:solidFill>
                <a:latin typeface="Arial" pitchFamily="34" charset="0"/>
                <a:cs typeface="Arial" pitchFamily="34" charset="0"/>
              </a:rPr>
              <a:t>Thank you</a:t>
            </a:r>
          </a:p>
        </p:txBody>
      </p:sp>
      <p:sp>
        <p:nvSpPr>
          <p:cNvPr id="6" name="TextBox 5"/>
          <p:cNvSpPr txBox="1"/>
          <p:nvPr userDrawn="1"/>
        </p:nvSpPr>
        <p:spPr>
          <a:xfrm>
            <a:off x="3816189" y="6062515"/>
            <a:ext cx="1970411" cy="335646"/>
          </a:xfrm>
          <a:prstGeom prst="rect">
            <a:avLst/>
          </a:prstGeom>
          <a:noFill/>
          <a:ln>
            <a:noFill/>
          </a:ln>
        </p:spPr>
        <p:txBody>
          <a:bodyPr wrap="none" tIns="90000" bIns="90000" rtlCol="0" anchor="t">
            <a:spAutoFit/>
          </a:bodyPr>
          <a:lstStyle/>
          <a:p>
            <a:pPr algn="ctr"/>
            <a:r>
              <a:rPr lang="en-US" sz="1000" dirty="0" smtClean="0">
                <a:solidFill>
                  <a:schemeClr val="bg1"/>
                </a:solidFill>
                <a:latin typeface="Arial" pitchFamily="34" charset="0"/>
                <a:cs typeface="Arial" pitchFamily="34" charset="0"/>
              </a:rPr>
              <a:t>bcg.com | bcgperspectives.com</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oleObject" Target="../embeddings/oleObject1.bin"/><Relationship Id="rId5" Type="http://schemas.openxmlformats.org/officeDocument/2006/relationships/slideLayout" Target="../slideLayouts/slideLayout5.xml"/><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4" name="Object 13" hidden="1"/>
          <p:cNvGraphicFramePr>
            <a:graphicFrameLocks noChangeAspect="1"/>
          </p:cNvGraphicFramePr>
          <p:nvPr>
            <p:custDataLst>
              <p:tags r:id="rId10"/>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2401" name="think-cell Slide" r:id="rId11" imgW="360" imgH="360" progId="TCLayout.ActiveDocument.1">
                  <p:embed/>
                </p:oleObj>
              </mc:Choice>
              <mc:Fallback>
                <p:oleObj name="think-cell Slide" r:id="rId11" imgW="360" imgH="360" progId="TCLayout.ActiveDocument.1">
                  <p:embed/>
                  <p:pic>
                    <p:nvPicPr>
                      <p:cNvPr id="0" name="Picture 33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a:xfrm>
            <a:off x="457200" y="162000"/>
            <a:ext cx="8690400" cy="831600"/>
          </a:xfrm>
          <a:prstGeom prst="rect">
            <a:avLst/>
          </a:prstGeom>
        </p:spPr>
        <p:txBody>
          <a:bodyPr vert="horz" lIns="0" tIns="45720" rIns="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508400"/>
            <a:ext cx="8690400" cy="46152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Line 78"/>
          <p:cNvSpPr>
            <a:spLocks noChangeShapeType="1"/>
          </p:cNvSpPr>
          <p:nvPr/>
        </p:nvSpPr>
        <p:spPr bwMode="auto">
          <a:xfrm flipH="1">
            <a:off x="0" y="1003300"/>
            <a:ext cx="9601200" cy="0"/>
          </a:xfrm>
          <a:prstGeom prst="line">
            <a:avLst/>
          </a:prstGeom>
          <a:noFill/>
          <a:ln w="28575">
            <a:solidFill>
              <a:schemeClr val="tx2"/>
            </a:solidFill>
            <a:round/>
            <a:headEnd/>
            <a:tailEnd/>
          </a:ln>
          <a:effectLst>
            <a:outerShdw dist="25400" dir="5400000" algn="ctr" rotWithShape="0">
              <a:schemeClr val="folHlink"/>
            </a:outerShdw>
          </a:effectLst>
        </p:spPr>
        <p:txBody>
          <a:bodyPr/>
          <a:lstStyle/>
          <a:p>
            <a:pPr>
              <a:defRPr/>
            </a:pPr>
            <a:endParaRPr lang="en-US" dirty="0"/>
          </a:p>
        </p:txBody>
      </p:sp>
      <p:sp>
        <p:nvSpPr>
          <p:cNvPr id="10" name="TextBox 9"/>
          <p:cNvSpPr txBox="1"/>
          <p:nvPr/>
        </p:nvSpPr>
        <p:spPr>
          <a:xfrm>
            <a:off x="8941594" y="6675838"/>
            <a:ext cx="209606" cy="127000"/>
          </a:xfrm>
          <a:prstGeom prst="rect">
            <a:avLst/>
          </a:prstGeom>
          <a:noFill/>
          <a:ln/>
          <a:effectLst/>
        </p:spPr>
        <p:txBody>
          <a:bodyPr wrap="non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DC6993-5875-43F1-AB5B-56FAFD3221C9}" type="slidenum">
              <a:rPr kumimoji="0" lang="en-US" sz="900" b="0" i="0" u="none" strike="noStrike" kern="1200" cap="none" spc="0" normalizeH="0" baseline="0" noProof="0" smtClean="0">
                <a:ln>
                  <a:noFill/>
                </a:ln>
                <a:solidFill>
                  <a:srgbClr val="000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smtClean="0">
              <a:ln>
                <a:noFill/>
              </a:ln>
              <a:solidFill>
                <a:srgbClr val="000000"/>
              </a:solidFill>
              <a:effectLst/>
              <a:uLnTx/>
              <a:uFillTx/>
              <a:latin typeface="+mn-lt"/>
              <a:ea typeface="+mn-ea"/>
              <a:cs typeface="+mn-cs"/>
            </a:endParaRPr>
          </a:p>
          <a:p>
            <a:endParaRPr lang="en-US" sz="900" dirty="0" smtClean="0">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4" r:id="rId4"/>
    <p:sldLayoutId id="2147483655" r:id="rId5"/>
    <p:sldLayoutId id="2147483659" r:id="rId6"/>
    <p:sldLayoutId id="2147483660" r:id="rId7"/>
  </p:sldLayoutIdLst>
  <p:hf hdr="0" ftr="0" dt="0"/>
  <p:txStyles>
    <p:titleStyle>
      <a:lvl1pPr algn="l" defTabSz="914400" rtl="0" eaLnBrk="1" latinLnBrk="0" hangingPunct="1">
        <a:spcBef>
          <a:spcPct val="0"/>
        </a:spcBef>
        <a:buNone/>
        <a:defRPr sz="2400" b="1" kern="1200">
          <a:solidFill>
            <a:schemeClr val="tx2"/>
          </a:solidFill>
          <a:latin typeface="+mj-lt"/>
          <a:ea typeface="+mj-ea"/>
          <a:cs typeface="+mj-cs"/>
        </a:defRPr>
      </a:lvl1pPr>
    </p:titleStyle>
    <p:bodyStyle>
      <a:lvl1pPr marL="0" indent="0" algn="l" defTabSz="914400" rtl="0" eaLnBrk="1" latinLnBrk="0" hangingPunct="1">
        <a:spcBef>
          <a:spcPts val="384"/>
        </a:spcBef>
        <a:buFontTx/>
        <a:buNone/>
        <a:defRPr sz="1600" b="1" i="0" kern="1200">
          <a:solidFill>
            <a:schemeClr val="tx1"/>
          </a:solidFill>
          <a:latin typeface="+mn-lt"/>
          <a:ea typeface="+mn-ea"/>
          <a:cs typeface="+mn-cs"/>
        </a:defRPr>
      </a:lvl1pPr>
      <a:lvl2pPr marL="457200" indent="-228600" algn="l" defTabSz="914400" rtl="0" eaLnBrk="1" latinLnBrk="0" hangingPunct="1">
        <a:spcBef>
          <a:spcPts val="384"/>
        </a:spcBef>
        <a:buClr>
          <a:schemeClr val="tx2"/>
        </a:buClr>
        <a:buFont typeface="Arial" pitchFamily="34" charset="0"/>
        <a:buChar char="•"/>
        <a:defRPr sz="1600" kern="1200">
          <a:solidFill>
            <a:schemeClr val="tx1"/>
          </a:solidFill>
          <a:latin typeface="+mn-lt"/>
          <a:ea typeface="+mn-ea"/>
          <a:cs typeface="+mn-cs"/>
        </a:defRPr>
      </a:lvl2pPr>
      <a:lvl3pPr marL="914400" indent="-228600" algn="l" defTabSz="914400" rtl="0" eaLnBrk="1" latinLnBrk="0" hangingPunct="1">
        <a:spcBef>
          <a:spcPts val="384"/>
        </a:spcBef>
        <a:buClr>
          <a:schemeClr val="tx2"/>
        </a:buClr>
        <a:buFont typeface="Arial" pitchFamily="34" charset="0"/>
        <a:buChar char="–"/>
        <a:defRPr sz="1600" kern="1200">
          <a:solidFill>
            <a:schemeClr val="tx1"/>
          </a:solidFill>
          <a:latin typeface="+mn-lt"/>
          <a:ea typeface="+mn-ea"/>
          <a:cs typeface="+mn-cs"/>
        </a:defRPr>
      </a:lvl3pPr>
      <a:lvl4pPr marL="1375200" indent="-233362" algn="l" defTabSz="914400" rtl="0" eaLnBrk="1" latinLnBrk="0" hangingPunct="1">
        <a:spcBef>
          <a:spcPts val="384"/>
        </a:spcBef>
        <a:buClr>
          <a:schemeClr val="tx2"/>
        </a:buClr>
        <a:buFont typeface="Arial" pitchFamily="34" charset="0"/>
        <a:buChar char="–"/>
        <a:defRPr sz="1600" kern="1200">
          <a:solidFill>
            <a:schemeClr val="tx1"/>
          </a:solidFill>
          <a:latin typeface="+mn-lt"/>
          <a:ea typeface="+mn-ea"/>
          <a:cs typeface="+mn-cs"/>
        </a:defRPr>
      </a:lvl4pPr>
      <a:lvl5pPr marL="2059200" indent="-230188" algn="l" defTabSz="914400" rtl="0" eaLnBrk="1" latinLnBrk="0" hangingPunct="1">
        <a:spcBef>
          <a:spcPts val="384"/>
        </a:spcBef>
        <a:buClr>
          <a:schemeClr val="tx2"/>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oleObject" Target="../embeddings/oleObject4.bin"/><Relationship Id="rId4"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2" Type="http://schemas.openxmlformats.org/officeDocument/2006/relationships/hyperlink" Target="mailto:ljobe@peoplefirstpartnership.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embeddings/oleObject3.bin"/><Relationship Id="rId4"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verslide_date"/>
          <p:cNvSpPr/>
          <p:nvPr/>
        </p:nvSpPr>
        <p:spPr>
          <a:xfrm>
            <a:off x="604800" y="4435200"/>
            <a:ext cx="8546400" cy="37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rgbClr val="4D4D4D"/>
                </a:solidFill>
                <a:latin typeface="Arial" pitchFamily="34" charset="0"/>
                <a:cs typeface="Arial" pitchFamily="34" charset="0"/>
              </a:rPr>
              <a:t>December 2015</a:t>
            </a:r>
            <a:endParaRPr lang="en-US" sz="2000" dirty="0">
              <a:solidFill>
                <a:srgbClr val="4D4D4D"/>
              </a:solidFill>
              <a:latin typeface="Arial" pitchFamily="34" charset="0"/>
              <a:cs typeface="Arial" pitchFamily="34" charset="0"/>
            </a:endParaRPr>
          </a:p>
        </p:txBody>
      </p:sp>
      <p:sp>
        <p:nvSpPr>
          <p:cNvPr id="6" name="coverslide_title"/>
          <p:cNvSpPr/>
          <p:nvPr/>
        </p:nvSpPr>
        <p:spPr>
          <a:xfrm>
            <a:off x="604800" y="1926000"/>
            <a:ext cx="8844794" cy="196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smtClean="0">
                <a:solidFill>
                  <a:srgbClr val="4D4D4D"/>
                </a:solidFill>
                <a:latin typeface="Arial" pitchFamily="34" charset="0"/>
                <a:cs typeface="Arial" pitchFamily="34" charset="0"/>
              </a:rPr>
              <a:t>Shelby County Early Childhood Education Plan</a:t>
            </a:r>
          </a:p>
        </p:txBody>
      </p:sp>
    </p:spTree>
    <p:custDataLst>
      <p:tags r:id="rId1"/>
    </p:custDataLst>
    <p:extLst>
      <p:ext uri="{BB962C8B-B14F-4D97-AF65-F5344CB8AC3E}">
        <p14:creationId xmlns:p14="http://schemas.microsoft.com/office/powerpoint/2010/main" val="1302600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0-3 year </a:t>
            </a:r>
            <a:r>
              <a:rPr lang="en-US" dirty="0"/>
              <a:t>old </a:t>
            </a:r>
            <a:r>
              <a:rPr lang="en-US" dirty="0" smtClean="0"/>
              <a:t>recommendations (III</a:t>
            </a:r>
            <a:r>
              <a:rPr lang="en-US" dirty="0"/>
              <a:t>)</a:t>
            </a:r>
          </a:p>
        </p:txBody>
      </p:sp>
      <p:sp>
        <p:nvSpPr>
          <p:cNvPr id="9" name="TextColumnContent"/>
          <p:cNvSpPr>
            <a:spLocks noChangeArrowheads="1"/>
          </p:cNvSpPr>
          <p:nvPr/>
        </p:nvSpPr>
        <p:spPr bwMode="gray">
          <a:xfrm>
            <a:off x="1961032" y="1547153"/>
            <a:ext cx="7186569" cy="2970043"/>
          </a:xfrm>
          <a:prstGeom prst="rect">
            <a:avLst/>
          </a:prstGeom>
          <a:noFill/>
          <a:ln w="9525" algn="ctr">
            <a:noFill/>
            <a:miter lim="800000"/>
            <a:headEnd/>
            <a:tailEnd/>
          </a:ln>
          <a:effectLst/>
        </p:spPr>
        <p:txBody>
          <a:bodyPr lIns="91440" tIns="45720" rIns="91440" bIns="45720"/>
          <a:lstStyle/>
          <a:p>
            <a:r>
              <a:rPr lang="en-US" sz="1100" b="1" dirty="0" smtClean="0">
                <a:cs typeface="Arial" pitchFamily="34" charset="0"/>
              </a:rPr>
              <a:t>Improve awareness and referral conversion for home visitation seats and gradually ramp-up capacity</a:t>
            </a:r>
            <a:endParaRPr lang="en-US" sz="1100" b="1" i="1" dirty="0" smtClean="0">
              <a:cs typeface="Arial" pitchFamily="34" charset="0"/>
            </a:endParaRPr>
          </a:p>
          <a:p>
            <a:pPr marL="288925" lvl="1" indent="-174625">
              <a:buClr>
                <a:srgbClr val="177B57"/>
              </a:buClr>
              <a:buSzPct val="100000"/>
              <a:buFont typeface="Arial" panose="020B0604020202020204" pitchFamily="34" charset="0"/>
              <a:buChar char="•"/>
            </a:pPr>
            <a:r>
              <a:rPr lang="en-US" sz="1100" i="1" dirty="0" smtClean="0">
                <a:latin typeface="Arial" panose="020B0604020202020204" pitchFamily="34" charset="0"/>
                <a:cs typeface="Arial" pitchFamily="34" charset="0"/>
              </a:rPr>
              <a:t>Expand existing efforts to increase awareness and improve referral conversion (e.g. ESC specialists, faith-based outreach, local health fairs); </a:t>
            </a:r>
            <a:r>
              <a:rPr lang="en-US" sz="1100" dirty="0" smtClean="0">
                <a:latin typeface="Arial" panose="020B0604020202020204" pitchFamily="34" charset="0"/>
                <a:cs typeface="Arial" pitchFamily="34" charset="0"/>
              </a:rPr>
              <a:t>Expand resources to conduct deeper analysis of barriers to referral conversion and resources to make and track ESC referrals</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Expand resources to gradually ramp-up capacity to support more home visitation spots through recruiting and training of staff </a:t>
            </a:r>
          </a:p>
          <a:p>
            <a:pPr marL="288925" lvl="1" indent="-174625">
              <a:buClr>
                <a:srgbClr val="177B57"/>
              </a:buClr>
              <a:buSzPct val="100000"/>
              <a:buFont typeface="Arial" panose="020B0604020202020204" pitchFamily="34" charset="0"/>
              <a:buChar char="•"/>
            </a:pPr>
            <a:r>
              <a:rPr lang="en-US" sz="1100" dirty="0" smtClean="0">
                <a:cs typeface="Arial" pitchFamily="34" charset="0"/>
              </a:rPr>
              <a:t>Analyze barriers to referral conversions (e.g. transience, distrust, stigma) and refine current strategies </a:t>
            </a:r>
          </a:p>
          <a:p>
            <a:pPr marL="288925" lvl="1" indent="-174625">
              <a:buClr>
                <a:srgbClr val="177B57"/>
              </a:buClr>
              <a:buSzPct val="100000"/>
              <a:buFont typeface="Arial" panose="020B0604020202020204" pitchFamily="34" charset="0"/>
              <a:buChar char="•"/>
            </a:pPr>
            <a:r>
              <a:rPr lang="en-US" sz="1100" dirty="0" smtClean="0">
                <a:cs typeface="Arial" pitchFamily="34" charset="0"/>
              </a:rPr>
              <a:t>Advocate for funding to ensure existing spots remain (e.g. Department of Health funding for Health Families Program)</a:t>
            </a:r>
          </a:p>
          <a:p>
            <a:pPr marL="288925" lvl="1" indent="-174625">
              <a:buClr>
                <a:srgbClr val="177B57"/>
              </a:buClr>
              <a:buSzPct val="100000"/>
              <a:buFont typeface="Arial" panose="020B0604020202020204" pitchFamily="34" charset="0"/>
              <a:buChar char="•"/>
            </a:pPr>
            <a:endParaRPr lang="en-US" sz="1100" dirty="0" smtClean="0">
              <a:cs typeface="Arial" pitchFamily="34" charset="0"/>
            </a:endParaRPr>
          </a:p>
          <a:p>
            <a:r>
              <a:rPr lang="en-US" sz="1100" b="1" dirty="0" smtClean="0">
                <a:cs typeface="Arial" pitchFamily="34" charset="0"/>
              </a:rPr>
              <a:t>Support and advocate for strengthening Tennessee's QRIS system</a:t>
            </a:r>
          </a:p>
          <a:p>
            <a:pPr marL="288925" lvl="1" indent="-174625">
              <a:buClr>
                <a:srgbClr val="177B57"/>
              </a:buClr>
              <a:buSzPct val="100000"/>
              <a:buFont typeface="Arial" panose="020B0604020202020204" pitchFamily="34" charset="0"/>
              <a:buChar char="•"/>
            </a:pPr>
            <a:r>
              <a:rPr lang="en-US" sz="1100" dirty="0" smtClean="0">
                <a:cs typeface="Arial" pitchFamily="34" charset="0"/>
              </a:rPr>
              <a:t>Advocate for a 4 or 5 star system under Department of Human Services (DHS) with higher stars tied to learning outcomes; use of research-informed curriculum, assessments and screeners; and hiring of staff with more training</a:t>
            </a:r>
          </a:p>
          <a:p>
            <a:pPr marL="288925" lvl="1" indent="-174625">
              <a:buClr>
                <a:srgbClr val="177B57"/>
              </a:buClr>
              <a:buSzPct val="100000"/>
              <a:buFont typeface="Arial" panose="020B0604020202020204" pitchFamily="34" charset="0"/>
              <a:buChar char="•"/>
            </a:pPr>
            <a:r>
              <a:rPr lang="en-US" sz="1100" dirty="0" smtClean="0">
                <a:cs typeface="Arial" pitchFamily="34" charset="0"/>
              </a:rPr>
              <a:t>Provide higher reimbursement for higher ratings with the following guidelines: </a:t>
            </a:r>
          </a:p>
          <a:p>
            <a:pPr marL="569913" lvl="2" indent="-166688">
              <a:buClr>
                <a:srgbClr val="177B57"/>
              </a:buClr>
              <a:buSzPct val="100000"/>
              <a:buFont typeface="Arial"/>
              <a:buChar char="–"/>
            </a:pPr>
            <a:r>
              <a:rPr lang="en-US" sz="1100" dirty="0" smtClean="0">
                <a:latin typeface="Arial"/>
                <a:cs typeface="Arial" pitchFamily="34" charset="0"/>
              </a:rPr>
              <a:t>Within 3 years, any remaining unrated or 0 star programs will receive a discounted reimbursement rate</a:t>
            </a:r>
          </a:p>
          <a:p>
            <a:pPr marL="569913" lvl="2" indent="-166688">
              <a:buClr>
                <a:srgbClr val="177B57"/>
              </a:buClr>
              <a:buSzPct val="100000"/>
              <a:buFont typeface="Arial"/>
              <a:buChar char="–"/>
            </a:pPr>
            <a:r>
              <a:rPr lang="en-US" sz="1100" dirty="0" smtClean="0">
                <a:latin typeface="Arial"/>
                <a:cs typeface="Arial" pitchFamily="34" charset="0"/>
              </a:rPr>
              <a:t>Create a sloped curve of increased reimbursements with smaller increases up to 3 stars, followed by larger increases for 4 and 5 stars</a:t>
            </a:r>
          </a:p>
          <a:p>
            <a:pPr marL="288925" lvl="1" indent="-174625">
              <a:buClr>
                <a:srgbClr val="177B57"/>
              </a:buClr>
              <a:buSzPct val="100000"/>
              <a:buFont typeface="Arial" panose="020B0604020202020204" pitchFamily="34" charset="0"/>
              <a:buChar char="•"/>
            </a:pPr>
            <a:r>
              <a:rPr lang="en-US" sz="1100" dirty="0" smtClean="0">
                <a:cs typeface="Arial" pitchFamily="34" charset="0"/>
              </a:rPr>
              <a:t>Set specific reimbursement rates with an understanding of the value of each star rating and the cost to deliver against those requirements (e.g. compensation of higher credentialed staff)</a:t>
            </a:r>
          </a:p>
          <a:p>
            <a:pPr marL="288925" lvl="1" indent="-174625">
              <a:buClr>
                <a:srgbClr val="177B57"/>
              </a:buClr>
              <a:buSzPct val="100000"/>
              <a:buFont typeface="Arial" panose="020B0604020202020204" pitchFamily="34" charset="0"/>
              <a:buChar char="•"/>
            </a:pPr>
            <a:r>
              <a:rPr lang="en-US" sz="1100" dirty="0" smtClean="0">
                <a:cs typeface="Arial" pitchFamily="34" charset="0"/>
              </a:rPr>
              <a:t>Establish a longitudinal study to evaluate the outcomes of children who are in licensed vs unlicensed centers and over time inform potential accountability measure that all publically funded early childcare education centers have to be licensed (if licensed pathway delivers better outcomes for children over time)</a:t>
            </a:r>
          </a:p>
          <a:p>
            <a:pPr marL="288925" lvl="1" indent="-174625">
              <a:buClr>
                <a:srgbClr val="177B57"/>
              </a:buClr>
              <a:buSzPct val="100000"/>
              <a:buFont typeface="Arial" panose="020B0604020202020204" pitchFamily="34" charset="0"/>
              <a:buChar char="•"/>
            </a:pPr>
            <a:r>
              <a:rPr lang="en-US" sz="1100" i="1" dirty="0" smtClean="0">
                <a:cs typeface="Arial" pitchFamily="34" charset="0"/>
              </a:rPr>
              <a:t>Support the Department of Education's (DOE) creation of an assessment which will incorporate measures of quality to track providers licensed by DOE</a:t>
            </a:r>
          </a:p>
          <a:p>
            <a:pPr marL="288925" lvl="1" indent="-174625">
              <a:buClr>
                <a:srgbClr val="177B57"/>
              </a:buClr>
              <a:buSzPct val="100000"/>
              <a:buFont typeface="Arial" panose="020B0604020202020204" pitchFamily="34" charset="0"/>
              <a:buChar char="•"/>
            </a:pPr>
            <a:r>
              <a:rPr lang="en-US" sz="1100" dirty="0" smtClean="0">
                <a:cs typeface="Arial" pitchFamily="34" charset="0"/>
              </a:rPr>
              <a:t>Build greater public awareness of the QRIS ratings and DOE assessments so that the ratings are transparent for parents to use in their choices of providers and locations</a:t>
            </a:r>
          </a:p>
        </p:txBody>
      </p:sp>
      <p:sp>
        <p:nvSpPr>
          <p:cNvPr id="14" name="Rectangle 13"/>
          <p:cNvSpPr/>
          <p:nvPr/>
        </p:nvSpPr>
        <p:spPr>
          <a:xfrm>
            <a:off x="471668" y="3332226"/>
            <a:ext cx="1489363" cy="5403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Strengthen </a:t>
            </a:r>
            <a:br>
              <a:rPr lang="en-US" sz="1100" b="1" dirty="0" smtClean="0">
                <a:solidFill>
                  <a:srgbClr val="000000"/>
                </a:solidFill>
                <a:cs typeface="Arial" pitchFamily="34" charset="0"/>
              </a:rPr>
            </a:br>
            <a:r>
              <a:rPr lang="en-US" sz="1100" b="1" dirty="0" smtClean="0">
                <a:solidFill>
                  <a:srgbClr val="000000"/>
                </a:solidFill>
                <a:cs typeface="Arial" pitchFamily="34" charset="0"/>
              </a:rPr>
              <a:t>state QRIS</a:t>
            </a:r>
          </a:p>
        </p:txBody>
      </p:sp>
      <p:sp>
        <p:nvSpPr>
          <p:cNvPr id="15" name="NumberBall"/>
          <p:cNvSpPr>
            <a:spLocks noChangeArrowheads="1"/>
          </p:cNvSpPr>
          <p:nvPr/>
        </p:nvSpPr>
        <p:spPr bwMode="gray">
          <a:xfrm>
            <a:off x="305332" y="3245173"/>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7</a:t>
            </a:r>
            <a:endParaRPr lang="en-US" sz="1100" b="1" dirty="0">
              <a:solidFill>
                <a:srgbClr val="FFFFFF"/>
              </a:solidFill>
              <a:cs typeface="Arial" pitchFamily="34" charset="0"/>
            </a:endParaRPr>
          </a:p>
        </p:txBody>
      </p:sp>
      <p:sp>
        <p:nvSpPr>
          <p:cNvPr id="6" name="Rectangle 5"/>
          <p:cNvSpPr/>
          <p:nvPr/>
        </p:nvSpPr>
        <p:spPr>
          <a:xfrm>
            <a:off x="466904" y="1628530"/>
            <a:ext cx="1489362" cy="5403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a:solidFill>
                  <a:srgbClr val="000000"/>
                </a:solidFill>
                <a:cs typeface="Arial" pitchFamily="34" charset="0"/>
              </a:rPr>
              <a:t>Improve referral conversion for home </a:t>
            </a:r>
            <a:r>
              <a:rPr lang="en-US" sz="1100" b="1" dirty="0" smtClean="0">
                <a:solidFill>
                  <a:srgbClr val="000000"/>
                </a:solidFill>
                <a:cs typeface="Arial" pitchFamily="34" charset="0"/>
              </a:rPr>
              <a:t>visitation</a:t>
            </a:r>
            <a:endParaRPr lang="en-US" sz="1100" b="1" dirty="0">
              <a:solidFill>
                <a:srgbClr val="000000"/>
              </a:solidFill>
              <a:cs typeface="Arial" pitchFamily="34" charset="0"/>
            </a:endParaRPr>
          </a:p>
        </p:txBody>
      </p:sp>
      <p:sp>
        <p:nvSpPr>
          <p:cNvPr id="7" name="NumberBall"/>
          <p:cNvSpPr>
            <a:spLocks noChangeArrowheads="1"/>
          </p:cNvSpPr>
          <p:nvPr/>
        </p:nvSpPr>
        <p:spPr bwMode="gray">
          <a:xfrm>
            <a:off x="319242" y="1480892"/>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a:solidFill>
                  <a:srgbClr val="FFFFFF"/>
                </a:solidFill>
                <a:cs typeface="Arial" pitchFamily="34" charset="0"/>
              </a:rPr>
              <a:t>6</a:t>
            </a:r>
          </a:p>
        </p:txBody>
      </p:sp>
    </p:spTree>
    <p:extLst>
      <p:ext uri="{BB962C8B-B14F-4D97-AF65-F5344CB8AC3E}">
        <p14:creationId xmlns:p14="http://schemas.microsoft.com/office/powerpoint/2010/main" val="899276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4-year old </a:t>
            </a:r>
            <a:r>
              <a:rPr lang="en-US" dirty="0" smtClean="0"/>
              <a:t>recommendations </a:t>
            </a:r>
            <a:r>
              <a:rPr lang="en-US" dirty="0"/>
              <a:t>(I)</a:t>
            </a:r>
          </a:p>
        </p:txBody>
      </p:sp>
      <p:sp>
        <p:nvSpPr>
          <p:cNvPr id="16" name="TextColumnContent"/>
          <p:cNvSpPr>
            <a:spLocks noChangeArrowheads="1"/>
          </p:cNvSpPr>
          <p:nvPr/>
        </p:nvSpPr>
        <p:spPr bwMode="gray">
          <a:xfrm>
            <a:off x="1961032" y="1264440"/>
            <a:ext cx="7186569" cy="1899138"/>
          </a:xfrm>
          <a:prstGeom prst="rect">
            <a:avLst/>
          </a:prstGeom>
          <a:noFill/>
          <a:ln w="9525" algn="ctr">
            <a:noFill/>
            <a:miter lim="800000"/>
            <a:headEnd/>
            <a:tailEnd/>
          </a:ln>
          <a:effectLst/>
        </p:spPr>
        <p:txBody>
          <a:bodyPr tIns="45720" bIns="45720"/>
          <a:lstStyle/>
          <a:p>
            <a:pPr>
              <a:lnSpc>
                <a:spcPct val="90000"/>
              </a:lnSpc>
              <a:buClr>
                <a:srgbClr val="177B57"/>
              </a:buClr>
            </a:pPr>
            <a:r>
              <a:rPr lang="en-US" sz="1100" b="1" dirty="0" smtClean="0">
                <a:cs typeface="Arial" pitchFamily="34" charset="0"/>
              </a:rPr>
              <a:t>Define kindergarten-readiness and identify what elements constitute a high quality pre-K offering</a:t>
            </a:r>
          </a:p>
          <a:p>
            <a:pPr marL="288925" lvl="1" indent="-174625">
              <a:lnSpc>
                <a:spcPct val="90000"/>
              </a:lnSpc>
              <a:buClr>
                <a:srgbClr val="177B57"/>
              </a:buClr>
              <a:buSzPct val="100000"/>
              <a:buFont typeface="Arial" panose="020B0604020202020204" pitchFamily="34" charset="0"/>
              <a:buChar char="•"/>
            </a:pPr>
            <a:r>
              <a:rPr lang="en-US" sz="1100" dirty="0" smtClean="0">
                <a:cs typeface="Arial" pitchFamily="34" charset="0"/>
              </a:rPr>
              <a:t>Collaborate with the state on efforts to create a multi-dimensional definition and measure of k-readiness that includes academic and social-emotional elements, through local participation in the state's ECE council. In implementing the K-readiness assessment, state and local leaders should consider total time spent delivering assessments and minimize use of duplicative instruments  </a:t>
            </a:r>
          </a:p>
          <a:p>
            <a:pPr marL="288925" lvl="1" indent="-174625">
              <a:lnSpc>
                <a:spcPct val="90000"/>
              </a:lnSpc>
              <a:buClr>
                <a:srgbClr val="177B57"/>
              </a:buClr>
              <a:buSzPct val="100000"/>
              <a:buFont typeface="Arial" panose="020B0604020202020204" pitchFamily="34" charset="0"/>
              <a:buChar char="•"/>
            </a:pPr>
            <a:r>
              <a:rPr lang="en-US" sz="1100" dirty="0" smtClean="0">
                <a:cs typeface="Arial" pitchFamily="34" charset="0"/>
              </a:rPr>
              <a:t>Adopt new state definition and assessment as the standard for k-readiness in Shelby County starting in the 2016-17 school year</a:t>
            </a:r>
          </a:p>
          <a:p>
            <a:pPr marL="288925" lvl="1" indent="-174625">
              <a:lnSpc>
                <a:spcPct val="90000"/>
              </a:lnSpc>
              <a:buClr>
                <a:srgbClr val="177B57"/>
              </a:buClr>
              <a:buSzPct val="100000"/>
              <a:buFont typeface="Arial" panose="020B0604020202020204" pitchFamily="34" charset="0"/>
              <a:buChar char="•"/>
            </a:pPr>
            <a:r>
              <a:rPr lang="en-US" sz="1100" dirty="0" smtClean="0">
                <a:cs typeface="Arial" pitchFamily="34" charset="0"/>
              </a:rPr>
              <a:t>Translate common definition of k-readiness to inform pre-K offering including curriculum, wraparounds, and other interventions</a:t>
            </a:r>
          </a:p>
        </p:txBody>
      </p:sp>
      <p:sp>
        <p:nvSpPr>
          <p:cNvPr id="17" name="Rectangle 16"/>
          <p:cNvSpPr/>
          <p:nvPr/>
        </p:nvSpPr>
        <p:spPr>
          <a:xfrm>
            <a:off x="471668" y="1293017"/>
            <a:ext cx="1489362" cy="5403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Adopt a common definition of high quality pre-K</a:t>
            </a:r>
            <a:endParaRPr lang="en-US" sz="1100" b="1" dirty="0">
              <a:solidFill>
                <a:srgbClr val="000000"/>
              </a:solidFill>
              <a:cs typeface="Arial" pitchFamily="34" charset="0"/>
            </a:endParaRPr>
          </a:p>
        </p:txBody>
      </p:sp>
      <p:sp>
        <p:nvSpPr>
          <p:cNvPr id="18" name="NumberBall"/>
          <p:cNvSpPr>
            <a:spLocks noChangeArrowheads="1"/>
          </p:cNvSpPr>
          <p:nvPr/>
        </p:nvSpPr>
        <p:spPr bwMode="gray">
          <a:xfrm>
            <a:off x="324006" y="1145379"/>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8</a:t>
            </a:r>
            <a:endParaRPr lang="en-US" sz="1100" b="1" dirty="0">
              <a:solidFill>
                <a:srgbClr val="FFFFFF"/>
              </a:solidFill>
              <a:cs typeface="Arial" pitchFamily="34" charset="0"/>
            </a:endParaRPr>
          </a:p>
        </p:txBody>
      </p:sp>
      <p:sp>
        <p:nvSpPr>
          <p:cNvPr id="10" name="TextColumnContent"/>
          <p:cNvSpPr>
            <a:spLocks noChangeArrowheads="1"/>
          </p:cNvSpPr>
          <p:nvPr/>
        </p:nvSpPr>
        <p:spPr bwMode="gray">
          <a:xfrm>
            <a:off x="1961032" y="2725815"/>
            <a:ext cx="7440143" cy="2766664"/>
          </a:xfrm>
          <a:prstGeom prst="rect">
            <a:avLst/>
          </a:prstGeom>
          <a:noFill/>
          <a:ln w="9525" algn="ctr">
            <a:noFill/>
            <a:miter lim="800000"/>
            <a:headEnd/>
            <a:tailEnd/>
          </a:ln>
          <a:effectLst/>
        </p:spPr>
        <p:txBody>
          <a:bodyPr lIns="91440" tIns="45720" rIns="91440" bIns="45720"/>
          <a:lstStyle/>
          <a:p>
            <a:pPr>
              <a:lnSpc>
                <a:spcPct val="90000"/>
              </a:lnSpc>
              <a:buClr>
                <a:srgbClr val="000000"/>
              </a:buClr>
              <a:buSzPct val="100000"/>
              <a:buFont typeface=""/>
              <a:buNone/>
            </a:pPr>
            <a:r>
              <a:rPr lang="en-US" sz="1100" b="1" dirty="0" smtClean="0">
                <a:cs typeface="Arial" pitchFamily="34" charset="0"/>
              </a:rPr>
              <a:t>Continue to focus on improving the quality of existing pre-K seats in Shelby County</a:t>
            </a:r>
          </a:p>
          <a:p>
            <a:pPr marL="288925" lvl="1" indent="-174625">
              <a:lnSpc>
                <a:spcPct val="90000"/>
              </a:lnSpc>
              <a:buClr>
                <a:srgbClr val="177B57"/>
              </a:buClr>
              <a:buSzPct val="100000"/>
              <a:buFont typeface="Arial" panose="020B0604020202020204" pitchFamily="34" charset="0"/>
              <a:buChar char="•"/>
            </a:pPr>
            <a:r>
              <a:rPr lang="en-US" sz="1100" dirty="0" smtClean="0">
                <a:latin typeface="Arial" pitchFamily="34" charset="0"/>
                <a:cs typeface="Arial" pitchFamily="34" charset="0"/>
              </a:rPr>
              <a:t>Modify teacher evaluation policy in pre-K through 3rd grade to incorporate both students' academic and social-emotional measures. Add student growth as an input in TEM (or other relevant) evaluation. Before the 2016-17 school year, may need to use existing measures (e.g., BRIGANCE) to capture SEL growth</a:t>
            </a:r>
          </a:p>
          <a:p>
            <a:pPr marL="288925" lvl="1" indent="-174625">
              <a:lnSpc>
                <a:spcPct val="90000"/>
              </a:lnSpc>
              <a:buClr>
                <a:srgbClr val="177B57"/>
              </a:buClr>
              <a:buSzPct val="100000"/>
              <a:buFont typeface="Arial" panose="020B0604020202020204" pitchFamily="34" charset="0"/>
              <a:buChar char="•"/>
            </a:pPr>
            <a:r>
              <a:rPr lang="en-US" sz="1100" dirty="0" smtClean="0">
                <a:latin typeface="Arial" pitchFamily="34" charset="0"/>
                <a:cs typeface="Arial" pitchFamily="34" charset="0"/>
              </a:rPr>
              <a:t>Utilize teacher evaluation instrument (CLASS or a similar tool) to give targeted feedback on teacher-student interactions and inform professional development needs in an effort to improve teacher's instructional practice. Pre-k-2nd grade addendum to TEM evaluation can continue to be used in SCS in addition to CLASS (or similar tool), but CLASS (or similar tool) should be a focus given research base and existing use</a:t>
            </a:r>
          </a:p>
          <a:p>
            <a:pPr marL="288925" lvl="1" indent="-174625">
              <a:lnSpc>
                <a:spcPct val="90000"/>
              </a:lnSpc>
              <a:buClr>
                <a:srgbClr val="177B57"/>
              </a:buClr>
              <a:buSzPct val="100000"/>
              <a:buFont typeface="Arial" panose="020B0604020202020204" pitchFamily="34" charset="0"/>
              <a:buChar char="•"/>
            </a:pPr>
            <a:r>
              <a:rPr lang="en-US" sz="1100" dirty="0" smtClean="0">
                <a:cs typeface="Arial" pitchFamily="34" charset="0"/>
              </a:rPr>
              <a:t>In schools with onsite pre-K, improve alignment between pre-K and K-3rd grade through use of aligned assessments and more vertical and joint planning sessions </a:t>
            </a:r>
          </a:p>
          <a:p>
            <a:pPr marL="288925" lvl="1" indent="-174625">
              <a:lnSpc>
                <a:spcPct val="90000"/>
              </a:lnSpc>
              <a:buClr>
                <a:srgbClr val="177B57"/>
              </a:buClr>
              <a:buSzPct val="100000"/>
              <a:buFont typeface="Arial" panose="020B0604020202020204" pitchFamily="34" charset="0"/>
              <a:buChar char="•"/>
            </a:pPr>
            <a:r>
              <a:rPr lang="en-US" sz="1100" dirty="0" smtClean="0">
                <a:cs typeface="Arial" pitchFamily="34" charset="0"/>
              </a:rPr>
              <a:t>In schools with offsite pre-K, encourage more joint planning time between leaders and teachers in pre-K classrooms with feeder Kindergarten schools </a:t>
            </a:r>
          </a:p>
          <a:p>
            <a:pPr marL="288925" lvl="1" indent="-174625">
              <a:lnSpc>
                <a:spcPct val="90000"/>
              </a:lnSpc>
              <a:buClr>
                <a:srgbClr val="177B57"/>
              </a:buClr>
              <a:buSzPct val="100000"/>
              <a:buFont typeface="Arial" panose="020B0604020202020204" pitchFamily="34" charset="0"/>
              <a:buChar char="•"/>
            </a:pPr>
            <a:r>
              <a:rPr lang="en-US" sz="1100" dirty="0" smtClean="0">
                <a:cs typeface="Arial" pitchFamily="34" charset="0"/>
              </a:rPr>
              <a:t>Apply select 0-3 year old, K-3rd grade, and continuum recommendations to 4-year olds: raise family and community awareness of value of early learning, enhance professional learning opportunities, build pipeline of early educators</a:t>
            </a:r>
          </a:p>
          <a:p>
            <a:pPr>
              <a:lnSpc>
                <a:spcPct val="90000"/>
              </a:lnSpc>
              <a:buClr>
                <a:srgbClr val="000000"/>
              </a:buClr>
              <a:buSzPct val="100000"/>
              <a:buFont typeface=""/>
              <a:buNone/>
            </a:pPr>
            <a:endParaRPr lang="en-US" sz="1100" dirty="0" smtClean="0">
              <a:cs typeface="Arial" pitchFamily="34" charset="0"/>
            </a:endParaRPr>
          </a:p>
          <a:p>
            <a:pPr>
              <a:lnSpc>
                <a:spcPct val="90000"/>
              </a:lnSpc>
              <a:buClr>
                <a:srgbClr val="000000"/>
              </a:buClr>
              <a:buSzPct val="100000"/>
              <a:buFont typeface=""/>
              <a:buNone/>
            </a:pPr>
            <a:endParaRPr lang="en-US" sz="1100" dirty="0" smtClean="0">
              <a:cs typeface="Arial" pitchFamily="34" charset="0"/>
            </a:endParaRPr>
          </a:p>
        </p:txBody>
      </p:sp>
      <p:sp>
        <p:nvSpPr>
          <p:cNvPr id="11" name="Rectangle 10"/>
          <p:cNvSpPr/>
          <p:nvPr/>
        </p:nvSpPr>
        <p:spPr>
          <a:xfrm>
            <a:off x="471668" y="2725814"/>
            <a:ext cx="1489363" cy="757778"/>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Improve pre-K quality</a:t>
            </a:r>
          </a:p>
        </p:txBody>
      </p:sp>
      <p:sp>
        <p:nvSpPr>
          <p:cNvPr id="12" name="NumberBall"/>
          <p:cNvSpPr>
            <a:spLocks noChangeArrowheads="1"/>
          </p:cNvSpPr>
          <p:nvPr/>
        </p:nvSpPr>
        <p:spPr bwMode="gray">
          <a:xfrm>
            <a:off x="305332" y="2638761"/>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9</a:t>
            </a:r>
            <a:endParaRPr lang="en-US" sz="1100" b="1" dirty="0">
              <a:solidFill>
                <a:srgbClr val="FFFFFF"/>
              </a:solidFill>
              <a:cs typeface="Arial" pitchFamily="34" charset="0"/>
            </a:endParaRPr>
          </a:p>
        </p:txBody>
      </p:sp>
      <p:sp>
        <p:nvSpPr>
          <p:cNvPr id="13" name="TextColumnContent"/>
          <p:cNvSpPr>
            <a:spLocks noChangeArrowheads="1"/>
          </p:cNvSpPr>
          <p:nvPr/>
        </p:nvSpPr>
        <p:spPr bwMode="gray">
          <a:xfrm>
            <a:off x="1961032" y="5174152"/>
            <a:ext cx="7186569" cy="1261744"/>
          </a:xfrm>
          <a:prstGeom prst="rect">
            <a:avLst/>
          </a:prstGeom>
          <a:noFill/>
          <a:ln w="9525" algn="ctr">
            <a:noFill/>
            <a:miter lim="800000"/>
            <a:headEnd/>
            <a:tailEnd/>
          </a:ln>
          <a:effectLst/>
        </p:spPr>
        <p:txBody>
          <a:bodyPr tIns="45720" bIns="45720"/>
          <a:lstStyle/>
          <a:p>
            <a:pPr>
              <a:lnSpc>
                <a:spcPct val="90000"/>
              </a:lnSpc>
              <a:buClr>
                <a:srgbClr val="177B57"/>
              </a:buClr>
            </a:pPr>
            <a:r>
              <a:rPr lang="en-US" sz="1100" b="1" dirty="0" smtClean="0">
                <a:solidFill>
                  <a:srgbClr val="000000"/>
                </a:solidFill>
                <a:cs typeface="Arial" pitchFamily="34" charset="0"/>
              </a:rPr>
              <a:t>Grow additional curriculum-based pre-K seats in high quality programs</a:t>
            </a:r>
          </a:p>
          <a:p>
            <a:pPr marL="288925" lvl="1" indent="-174625">
              <a:lnSpc>
                <a:spcPct val="90000"/>
              </a:lnSpc>
              <a:buClr>
                <a:srgbClr val="177B57"/>
              </a:buClr>
              <a:buSzPct val="100000"/>
              <a:buFont typeface="Arial" panose="020B0604020202020204" pitchFamily="34" charset="0"/>
              <a:buChar char="•"/>
            </a:pPr>
            <a:r>
              <a:rPr lang="en-US" sz="1100" dirty="0" smtClean="0">
                <a:solidFill>
                  <a:srgbClr val="000000"/>
                </a:solidFill>
                <a:cs typeface="Arial" pitchFamily="34" charset="0"/>
              </a:rPr>
              <a:t>In zip codes where demand exceeds available high quality space for pre-K seats, develop a facilities master plan across school-based, community partner, and private sites to find more physical space; preferentially build out more onsite pre-K where space is available to facilitate alignment with K-3</a:t>
            </a:r>
            <a:r>
              <a:rPr lang="en-US" sz="1100" baseline="30000" dirty="0" smtClean="0">
                <a:solidFill>
                  <a:srgbClr val="000000"/>
                </a:solidFill>
                <a:cs typeface="Arial" pitchFamily="34" charset="0"/>
              </a:rPr>
              <a:t>rd</a:t>
            </a:r>
            <a:endParaRPr lang="en-US" sz="1100" dirty="0" smtClean="0">
              <a:solidFill>
                <a:srgbClr val="000000"/>
              </a:solidFill>
              <a:cs typeface="Arial" pitchFamily="34" charset="0"/>
            </a:endParaRPr>
          </a:p>
          <a:p>
            <a:pPr marL="288925" lvl="1" indent="-174625">
              <a:lnSpc>
                <a:spcPct val="90000"/>
              </a:lnSpc>
              <a:buClr>
                <a:srgbClr val="177B57"/>
              </a:buClr>
              <a:buSzPct val="100000"/>
              <a:buFont typeface="Arial" panose="020B0604020202020204" pitchFamily="34" charset="0"/>
              <a:buChar char="•"/>
            </a:pPr>
            <a:r>
              <a:rPr lang="en-US" sz="1100" dirty="0" smtClean="0">
                <a:solidFill>
                  <a:srgbClr val="000000"/>
                </a:solidFill>
                <a:cs typeface="Arial" pitchFamily="34" charset="0"/>
              </a:rPr>
              <a:t>Analyze population trends and areas in most need of additional pre-K capacity, understand where high quality pre-K programs currently exist, and then identify funding to expand successful models in areas with most need</a:t>
            </a:r>
          </a:p>
        </p:txBody>
      </p:sp>
      <p:sp>
        <p:nvSpPr>
          <p:cNvPr id="19" name="Rectangle 18"/>
          <p:cNvSpPr/>
          <p:nvPr/>
        </p:nvSpPr>
        <p:spPr>
          <a:xfrm>
            <a:off x="471668" y="5223171"/>
            <a:ext cx="1489362" cy="50511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Increase capacity of high quality pre-K programs</a:t>
            </a:r>
            <a:endParaRPr lang="en-US" sz="1100" b="1" dirty="0">
              <a:solidFill>
                <a:srgbClr val="000000"/>
              </a:solidFill>
              <a:cs typeface="Arial" pitchFamily="34" charset="0"/>
            </a:endParaRPr>
          </a:p>
        </p:txBody>
      </p:sp>
      <p:sp>
        <p:nvSpPr>
          <p:cNvPr id="20" name="NumberBall"/>
          <p:cNvSpPr>
            <a:spLocks noChangeArrowheads="1"/>
          </p:cNvSpPr>
          <p:nvPr/>
        </p:nvSpPr>
        <p:spPr bwMode="gray">
          <a:xfrm>
            <a:off x="305332" y="5057281"/>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10</a:t>
            </a:r>
            <a:endParaRPr lang="en-US" sz="1100" b="1" dirty="0">
              <a:solidFill>
                <a:srgbClr val="FFFFFF"/>
              </a:solidFill>
              <a:cs typeface="Arial" pitchFamily="34" charset="0"/>
            </a:endParaRPr>
          </a:p>
        </p:txBody>
      </p:sp>
    </p:spTree>
    <p:extLst>
      <p:ext uri="{BB962C8B-B14F-4D97-AF65-F5344CB8AC3E}">
        <p14:creationId xmlns:p14="http://schemas.microsoft.com/office/powerpoint/2010/main" val="495626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4-year old recommendations (II)</a:t>
            </a:r>
            <a:endParaRPr lang="en-US" dirty="0"/>
          </a:p>
        </p:txBody>
      </p:sp>
      <p:sp>
        <p:nvSpPr>
          <p:cNvPr id="20" name="Rectangle 19"/>
          <p:cNvSpPr/>
          <p:nvPr/>
        </p:nvSpPr>
        <p:spPr>
          <a:xfrm>
            <a:off x="471668" y="1446464"/>
            <a:ext cx="1489362" cy="50511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Mitigate summer learning loss</a:t>
            </a:r>
          </a:p>
        </p:txBody>
      </p:sp>
      <p:sp>
        <p:nvSpPr>
          <p:cNvPr id="21" name="NumberBall"/>
          <p:cNvSpPr>
            <a:spLocks noChangeArrowheads="1"/>
          </p:cNvSpPr>
          <p:nvPr/>
        </p:nvSpPr>
        <p:spPr bwMode="gray">
          <a:xfrm>
            <a:off x="305332" y="1280574"/>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11</a:t>
            </a:r>
            <a:endParaRPr lang="en-US" sz="1100" b="1" dirty="0">
              <a:solidFill>
                <a:srgbClr val="FFFFFF"/>
              </a:solidFill>
              <a:cs typeface="Arial" pitchFamily="34" charset="0"/>
            </a:endParaRPr>
          </a:p>
        </p:txBody>
      </p:sp>
      <p:sp>
        <p:nvSpPr>
          <p:cNvPr id="22" name="TextColumnContent"/>
          <p:cNvSpPr>
            <a:spLocks noChangeArrowheads="1"/>
          </p:cNvSpPr>
          <p:nvPr/>
        </p:nvSpPr>
        <p:spPr bwMode="gray">
          <a:xfrm>
            <a:off x="1961032" y="1432169"/>
            <a:ext cx="7440143" cy="1261744"/>
          </a:xfrm>
          <a:prstGeom prst="rect">
            <a:avLst/>
          </a:prstGeom>
          <a:noFill/>
          <a:ln w="9525" algn="ctr">
            <a:noFill/>
            <a:miter lim="800000"/>
            <a:headEnd/>
            <a:tailEnd/>
          </a:ln>
          <a:effectLst/>
        </p:spPr>
        <p:txBody>
          <a:bodyPr tIns="45720" bIns="45720"/>
          <a:lstStyle/>
          <a:p>
            <a:pPr>
              <a:lnSpc>
                <a:spcPct val="90000"/>
              </a:lnSpc>
              <a:buClr>
                <a:srgbClr val="000000"/>
              </a:buClr>
              <a:buSzPct val="100000"/>
              <a:buFont typeface=""/>
            </a:pPr>
            <a:r>
              <a:rPr lang="en-US" sz="1100" b="1" dirty="0" smtClean="0">
                <a:latin typeface="Arial" panose="020B0604020202020204" pitchFamily="34" charset="0"/>
                <a:cs typeface="Arial" pitchFamily="34" charset="0"/>
              </a:rPr>
              <a:t>Build capacity for summer programming to mitigate summer learning loss and measure impact to ensure programming is effective</a:t>
            </a:r>
          </a:p>
          <a:p>
            <a:pPr marL="288925" lvl="1" indent="-174625">
              <a:lnSpc>
                <a:spcPct val="90000"/>
              </a:lnSpc>
              <a:buClr>
                <a:srgbClr val="177B57"/>
              </a:buClr>
              <a:buSzPct val="100000"/>
              <a:buFont typeface="Arial" panose="020B0604020202020204" pitchFamily="34" charset="0"/>
              <a:buChar char="•"/>
            </a:pPr>
            <a:r>
              <a:rPr lang="en-US" sz="1100" i="1" dirty="0" smtClean="0">
                <a:latin typeface="Arial" panose="020B0604020202020204" pitchFamily="34" charset="0"/>
                <a:cs typeface="Arial" pitchFamily="34" charset="0"/>
              </a:rPr>
              <a:t>Scale evidence-based quality summer programs through external providers and school districts by hiring and training more staff (e.g., expanding Seeding Success' pilot using the Reading A to Z program, continuing to collect real-time attendance and student engagement data so providers can make timely interventions)</a:t>
            </a:r>
          </a:p>
          <a:p>
            <a:pPr marL="288925" lvl="1" indent="-174625">
              <a:lnSpc>
                <a:spcPct val="90000"/>
              </a:lnSpc>
              <a:buClr>
                <a:srgbClr val="177B57"/>
              </a:buClr>
              <a:buSzPct val="100000"/>
              <a:buFont typeface="Arial" panose="020B0604020202020204" pitchFamily="34" charset="0"/>
              <a:buChar char="•"/>
            </a:pPr>
            <a:r>
              <a:rPr lang="en-US" sz="1100" dirty="0" smtClean="0"/>
              <a:t>Build systematic and coordinated process for referring children into high quality summer programs. Providers should understand needs of students to inform types of programs and capacity building required</a:t>
            </a:r>
          </a:p>
          <a:p>
            <a:pPr marL="288925" lvl="1" indent="-174625">
              <a:lnSpc>
                <a:spcPct val="90000"/>
              </a:lnSpc>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During summer pilot, measure the impact of summer programming with an assessment independent of the product/curriculum used for summer instruction to ensure that gains will contribute to driving 3rd </a:t>
            </a:r>
            <a:br>
              <a:rPr lang="en-US" sz="1100" dirty="0" smtClean="0">
                <a:latin typeface="Arial" panose="020B0604020202020204" pitchFamily="34" charset="0"/>
                <a:cs typeface="Arial" pitchFamily="34" charset="0"/>
              </a:rPr>
            </a:br>
            <a:r>
              <a:rPr lang="en-US" sz="1100" dirty="0" smtClean="0">
                <a:latin typeface="Arial" panose="020B0604020202020204" pitchFamily="34" charset="0"/>
                <a:cs typeface="Arial" pitchFamily="34" charset="0"/>
              </a:rPr>
              <a:t>grade proficiency</a:t>
            </a:r>
            <a:endParaRPr lang="en-US" sz="1100" i="1" dirty="0" smtClean="0">
              <a:latin typeface="Arial" panose="020B0604020202020204" pitchFamily="34" charset="0"/>
              <a:cs typeface="Arial" pitchFamily="34" charset="0"/>
            </a:endParaRPr>
          </a:p>
        </p:txBody>
      </p:sp>
    </p:spTree>
    <p:extLst>
      <p:ext uri="{BB962C8B-B14F-4D97-AF65-F5344CB8AC3E}">
        <p14:creationId xmlns:p14="http://schemas.microsoft.com/office/powerpoint/2010/main" val="1836002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2583" name="think-cell Slide" r:id="rId5" imgW="270" imgH="270" progId="TCLayout.ActiveDocument.1">
                  <p:embed/>
                </p:oleObj>
              </mc:Choice>
              <mc:Fallback>
                <p:oleObj name="think-cell Slide" r:id="rId5" imgW="270" imgH="270" progId="TCLayout.ActiveDocument.1">
                  <p:embed/>
                  <p:pic>
                    <p:nvPicPr>
                      <p:cNvPr id="0" name="Picture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457200" y="175648"/>
            <a:ext cx="8690400" cy="831600"/>
          </a:xfrm>
        </p:spPr>
        <p:txBody>
          <a:bodyPr/>
          <a:lstStyle/>
          <a:p>
            <a:r>
              <a:rPr lang="en-US" dirty="0" smtClean="0"/>
              <a:t>K-3rd grade recommendations (I)</a:t>
            </a:r>
            <a:endParaRPr lang="en-US" dirty="0"/>
          </a:p>
        </p:txBody>
      </p:sp>
      <p:sp>
        <p:nvSpPr>
          <p:cNvPr id="7" name="TextColumnContent"/>
          <p:cNvSpPr>
            <a:spLocks noChangeArrowheads="1"/>
          </p:cNvSpPr>
          <p:nvPr/>
        </p:nvSpPr>
        <p:spPr bwMode="gray">
          <a:xfrm>
            <a:off x="1896034" y="1219198"/>
            <a:ext cx="7553560" cy="3597275"/>
          </a:xfrm>
          <a:prstGeom prst="rect">
            <a:avLst/>
          </a:prstGeom>
          <a:noFill/>
          <a:ln w="9525" algn="ctr">
            <a:noFill/>
            <a:miter lim="800000"/>
            <a:headEnd/>
            <a:tailEnd/>
          </a:ln>
          <a:effectLst/>
        </p:spPr>
        <p:txBody>
          <a:bodyPr tIns="91440" bIns="91440"/>
          <a:lstStyle/>
          <a:p>
            <a:pPr>
              <a:buClr>
                <a:srgbClr val="000000"/>
              </a:buClr>
              <a:buSzPct val="100000"/>
              <a:buFont typeface=""/>
              <a:buNone/>
            </a:pPr>
            <a:r>
              <a:rPr lang="en-US" sz="1050" b="1" dirty="0" smtClean="0">
                <a:latin typeface="+mj-lt"/>
                <a:cs typeface="Arial" pitchFamily="34" charset="0"/>
              </a:rPr>
              <a:t>Build an ecosystem of wraparound and supplemental academic support providers in K-3rd grade by growing capacity of providers and partners</a:t>
            </a:r>
          </a:p>
          <a:p>
            <a:pPr marL="288925" lvl="1" indent="-174625">
              <a:buClr>
                <a:srgbClr val="177B57"/>
              </a:buClr>
              <a:buSzPct val="100000"/>
              <a:buFont typeface="Arial" panose="020B0604020202020204" pitchFamily="34" charset="0"/>
              <a:buChar char="•"/>
            </a:pPr>
            <a:r>
              <a:rPr lang="en-US" sz="1050" i="1" dirty="0" smtClean="0">
                <a:latin typeface="+mj-lt"/>
                <a:cs typeface="Arial" pitchFamily="34" charset="0"/>
              </a:rPr>
              <a:t>Seeding Success </a:t>
            </a:r>
            <a:r>
              <a:rPr lang="en-US" sz="1050" i="1" dirty="0">
                <a:latin typeface="+mj-lt"/>
                <a:cs typeface="Arial" pitchFamily="34" charset="0"/>
              </a:rPr>
              <a:t>to continue analyzing </a:t>
            </a:r>
            <a:r>
              <a:rPr lang="en-US" sz="1050" i="1" dirty="0" smtClean="0">
                <a:latin typeface="+mj-lt"/>
                <a:cs typeface="Arial" pitchFamily="34" charset="0"/>
              </a:rPr>
              <a:t>student performance data </a:t>
            </a:r>
            <a:r>
              <a:rPr lang="en-US" sz="1050" i="1" dirty="0">
                <a:latin typeface="+mj-lt"/>
                <a:cs typeface="Arial" pitchFamily="34" charset="0"/>
              </a:rPr>
              <a:t>to identify largest areas of need and what </a:t>
            </a:r>
            <a:r>
              <a:rPr lang="en-US" sz="1050" i="1" dirty="0" smtClean="0">
                <a:latin typeface="+mj-lt"/>
                <a:cs typeface="Arial" pitchFamily="34" charset="0"/>
              </a:rPr>
              <a:t>types of wraparound services can be most effective in addressing academic and social emotional needs</a:t>
            </a:r>
            <a:endParaRPr lang="en-US" sz="1050" i="1" dirty="0">
              <a:latin typeface="+mj-lt"/>
              <a:cs typeface="Arial" pitchFamily="34" charset="0"/>
            </a:endParaRPr>
          </a:p>
          <a:p>
            <a:pPr marL="288925" lvl="1" indent="-174625">
              <a:buClr>
                <a:srgbClr val="177B57"/>
              </a:buClr>
              <a:buSzPct val="100000"/>
              <a:buFont typeface="Arial" panose="020B0604020202020204" pitchFamily="34" charset="0"/>
              <a:buChar char="•"/>
            </a:pPr>
            <a:r>
              <a:rPr lang="en-US" sz="1050" i="1" dirty="0" smtClean="0">
                <a:latin typeface="+mj-lt"/>
                <a:cs typeface="Arial" pitchFamily="34" charset="0"/>
              </a:rPr>
              <a:t>Expand partnerships with organizations (including the Alliance for Nonprofit Excellence, the Chamber, and Seeding Success) that can offer training to providers on how to become more efficient and effective and grow capacity</a:t>
            </a:r>
          </a:p>
          <a:p>
            <a:pPr marL="288925" lvl="1" indent="-174625">
              <a:buClr>
                <a:srgbClr val="177B57"/>
              </a:buClr>
              <a:buSzPct val="100000"/>
              <a:buFont typeface="Arial" panose="020B0604020202020204" pitchFamily="34" charset="0"/>
              <a:buChar char="•"/>
            </a:pPr>
            <a:r>
              <a:rPr lang="en-US" altLang="en-US" sz="1050" dirty="0" smtClean="0">
                <a:latin typeface="+mj-lt"/>
                <a:cs typeface="Segoe UI" panose="020B0502040204020203" pitchFamily="34" charset="0"/>
              </a:rPr>
              <a:t>Help existing providers attract and train staff to scale-up, and separately, recruit new providers to increase overall capacity in Shelby County particularly around services that are in highest need; </a:t>
            </a:r>
            <a:r>
              <a:rPr lang="en-US" altLang="en-US" sz="1050" i="1" dirty="0" smtClean="0">
                <a:latin typeface="+mj-lt"/>
                <a:cs typeface="Segoe UI" panose="020B0502040204020203" pitchFamily="34" charset="0"/>
              </a:rPr>
              <a:t>Seeding Success to continue to play role of helping providers understand the needs of districts/operators and develop more integrated service offerings</a:t>
            </a:r>
          </a:p>
          <a:p>
            <a:pPr marL="288925" lvl="1" indent="-174625">
              <a:buClr>
                <a:srgbClr val="177B57"/>
              </a:buClr>
              <a:buSzPct val="100000"/>
              <a:buFont typeface="Arial" panose="020B0604020202020204" pitchFamily="34" charset="0"/>
              <a:buChar char="•"/>
            </a:pPr>
            <a:r>
              <a:rPr lang="en-US" altLang="en-US" sz="1050" dirty="0" smtClean="0">
                <a:latin typeface="+mj-lt"/>
                <a:cs typeface="Segoe UI" panose="020B0502040204020203" pitchFamily="34" charset="0"/>
              </a:rPr>
              <a:t>Consider a pilot extension of the family service staff model in pre-K into K-3</a:t>
            </a:r>
            <a:r>
              <a:rPr lang="en-US" altLang="en-US" sz="1050" baseline="30000" dirty="0" smtClean="0">
                <a:latin typeface="+mj-lt"/>
                <a:cs typeface="Segoe UI" panose="020B0502040204020203" pitchFamily="34" charset="0"/>
              </a:rPr>
              <a:t>rd</a:t>
            </a:r>
            <a:r>
              <a:rPr lang="en-US" altLang="en-US" sz="1050" dirty="0" smtClean="0">
                <a:latin typeface="+mj-lt"/>
                <a:cs typeface="Segoe UI" panose="020B0502040204020203" pitchFamily="34" charset="0"/>
              </a:rPr>
              <a:t> to deepen parental engagement</a:t>
            </a:r>
          </a:p>
          <a:p>
            <a:pPr marL="288925" lvl="1" indent="-174625">
              <a:buClr>
                <a:srgbClr val="177B57"/>
              </a:buClr>
              <a:buSzPct val="100000"/>
              <a:buFont typeface="Arial" panose="020B0604020202020204" pitchFamily="34" charset="0"/>
              <a:buChar char="•"/>
            </a:pPr>
            <a:endParaRPr lang="en-US" sz="600" dirty="0">
              <a:latin typeface="+mj-lt"/>
              <a:cs typeface="Arial" pitchFamily="34" charset="0"/>
            </a:endParaRPr>
          </a:p>
          <a:p>
            <a:r>
              <a:rPr lang="en-US" sz="1050" b="1" dirty="0" smtClean="0">
                <a:latin typeface="+mj-lt"/>
                <a:cs typeface="Arial" pitchFamily="34" charset="0"/>
              </a:rPr>
              <a:t>Expand in-school social-emotional learning (SEL) models through collaboration and mentorship</a:t>
            </a:r>
          </a:p>
          <a:p>
            <a:pPr marL="288925" lvl="1" indent="-174625">
              <a:buClr>
                <a:srgbClr val="177B57"/>
              </a:buClr>
              <a:buSzPct val="100000"/>
              <a:buFont typeface="Arial" panose="020B0604020202020204" pitchFamily="34" charset="0"/>
              <a:buChar char="•"/>
            </a:pPr>
            <a:r>
              <a:rPr lang="en-US" sz="1050" dirty="0" smtClean="0">
                <a:latin typeface="+mj-lt"/>
                <a:cs typeface="Arial" pitchFamily="34" charset="0"/>
              </a:rPr>
              <a:t>Develop an </a:t>
            </a:r>
            <a:r>
              <a:rPr lang="en-US" sz="1050" dirty="0">
                <a:latin typeface="+mj-lt"/>
                <a:cs typeface="Arial" pitchFamily="34" charset="0"/>
              </a:rPr>
              <a:t>understanding of SEL models </a:t>
            </a:r>
            <a:r>
              <a:rPr lang="en-US" sz="1050" dirty="0" smtClean="0">
                <a:latin typeface="+mj-lt"/>
                <a:cs typeface="Arial" pitchFamily="34" charset="0"/>
              </a:rPr>
              <a:t>embedded in existing curriculum that have </a:t>
            </a:r>
            <a:r>
              <a:rPr lang="en-US" sz="1050" dirty="0">
                <a:latin typeface="+mj-lt"/>
                <a:cs typeface="Arial" pitchFamily="34" charset="0"/>
              </a:rPr>
              <a:t>worked effectively in Shelby County </a:t>
            </a:r>
            <a:r>
              <a:rPr lang="en-US" sz="1050" dirty="0" smtClean="0">
                <a:latin typeface="+mj-lt"/>
                <a:cs typeface="Arial" pitchFamily="34" charset="0"/>
              </a:rPr>
              <a:t>classrooms </a:t>
            </a:r>
            <a:r>
              <a:rPr lang="en-US" sz="1050" dirty="0">
                <a:latin typeface="+mj-lt"/>
                <a:cs typeface="Arial" pitchFamily="34" charset="0"/>
              </a:rPr>
              <a:t>(</a:t>
            </a:r>
            <a:r>
              <a:rPr lang="en-US" sz="1050" dirty="0" smtClean="0">
                <a:latin typeface="+mj-lt"/>
                <a:cs typeface="Arial" pitchFamily="34" charset="0"/>
              </a:rPr>
              <a:t>e.g., select ASD operators who are integrating SEL into the curriculum)</a:t>
            </a:r>
            <a:endParaRPr lang="en-US" sz="1050" dirty="0">
              <a:latin typeface="+mj-lt"/>
              <a:cs typeface="Arial" pitchFamily="34" charset="0"/>
            </a:endParaRPr>
          </a:p>
          <a:p>
            <a:pPr marL="288925" lvl="1" indent="-174625">
              <a:buClr>
                <a:srgbClr val="177B57"/>
              </a:buClr>
              <a:buSzPct val="100000"/>
              <a:buFont typeface="Arial" panose="020B0604020202020204" pitchFamily="34" charset="0"/>
              <a:buChar char="•"/>
            </a:pPr>
            <a:r>
              <a:rPr lang="en-US" sz="1050" dirty="0">
                <a:latin typeface="+mj-lt"/>
                <a:cs typeface="Arial" pitchFamily="34" charset="0"/>
              </a:rPr>
              <a:t>Create forum for district-charter school collaboration so school </a:t>
            </a:r>
            <a:r>
              <a:rPr lang="en-US" sz="1050" dirty="0" smtClean="0">
                <a:latin typeface="+mj-lt"/>
                <a:cs typeface="Arial" pitchFamily="34" charset="0"/>
              </a:rPr>
              <a:t>leaders and teachers </a:t>
            </a:r>
            <a:r>
              <a:rPr lang="en-US" sz="1050" dirty="0">
                <a:latin typeface="+mj-lt"/>
                <a:cs typeface="Arial" pitchFamily="34" charset="0"/>
              </a:rPr>
              <a:t>have opportunities to engage in best practice sharing and classroom observation </a:t>
            </a:r>
            <a:r>
              <a:rPr lang="en-US" sz="1050" dirty="0" smtClean="0">
                <a:latin typeface="+mj-lt"/>
                <a:cs typeface="Arial" pitchFamily="34" charset="0"/>
              </a:rPr>
              <a:t>in schools with SEL integrated into the curriculum</a:t>
            </a:r>
          </a:p>
          <a:p>
            <a:pPr marL="288925" lvl="1" indent="-174625">
              <a:buClr>
                <a:srgbClr val="177B57"/>
              </a:buClr>
              <a:buSzPct val="100000"/>
              <a:buFont typeface="Arial" panose="020B0604020202020204" pitchFamily="34" charset="0"/>
              <a:buChar char="•"/>
            </a:pPr>
            <a:endParaRPr lang="en-US" sz="1200" dirty="0">
              <a:cs typeface="Arial" pitchFamily="34" charset="0"/>
            </a:endParaRPr>
          </a:p>
          <a:p>
            <a:r>
              <a:rPr lang="en-US" sz="1050" b="1" dirty="0">
                <a:cs typeface="Arial" pitchFamily="34" charset="0"/>
              </a:rPr>
              <a:t>Strengthen pre-service preparation </a:t>
            </a:r>
            <a:r>
              <a:rPr lang="en-US" sz="1050" b="1" dirty="0" smtClean="0">
                <a:cs typeface="Arial" pitchFamily="34" charset="0"/>
              </a:rPr>
              <a:t>in key areas, including literacy foundations and early childhood development, through </a:t>
            </a:r>
            <a:r>
              <a:rPr lang="en-US" sz="1050" b="1" dirty="0">
                <a:cs typeface="Arial" pitchFamily="34" charset="0"/>
              </a:rPr>
              <a:t>more classroom experience, relevant coursework, neighborhood exposure, and increased </a:t>
            </a:r>
            <a:r>
              <a:rPr lang="en-US" sz="1050" b="1" dirty="0" smtClean="0">
                <a:cs typeface="Arial" pitchFamily="34" charset="0"/>
              </a:rPr>
              <a:t>accountability</a:t>
            </a:r>
            <a:endParaRPr lang="en-US" sz="1050" i="1" dirty="0">
              <a:cs typeface="Arial" pitchFamily="34" charset="0"/>
            </a:endParaRPr>
          </a:p>
          <a:p>
            <a:pPr marL="288925" lvl="1" indent="-174625">
              <a:buClr>
                <a:srgbClr val="177B57"/>
              </a:buClr>
              <a:buSzPct val="100000"/>
              <a:buFont typeface="Arial" panose="020B0604020202020204" pitchFamily="34" charset="0"/>
              <a:buChar char="•"/>
            </a:pPr>
            <a:r>
              <a:rPr lang="en-US" sz="1050" i="1" dirty="0" smtClean="0">
                <a:cs typeface="Arial" pitchFamily="34" charset="0"/>
              </a:rPr>
              <a:t>Support </a:t>
            </a:r>
            <a:r>
              <a:rPr lang="en-US" sz="1050" i="1" dirty="0">
                <a:cs typeface="Arial" pitchFamily="34" charset="0"/>
              </a:rPr>
              <a:t>expansion of existing alternate teacher training programs with strong performance track records (major programs include </a:t>
            </a:r>
            <a:r>
              <a:rPr lang="en-US" sz="1050" i="1" dirty="0" smtClean="0">
                <a:cs typeface="Arial" pitchFamily="34" charset="0"/>
              </a:rPr>
              <a:t>Teach For America-Memphis </a:t>
            </a:r>
            <a:r>
              <a:rPr lang="en-US" sz="1050" i="1" dirty="0">
                <a:cs typeface="Arial" pitchFamily="34" charset="0"/>
              </a:rPr>
              <a:t>and Memphis Teacher Residency) to attract talent to the teaching profession in Memphis </a:t>
            </a:r>
            <a:endParaRPr lang="en-US" sz="1050" i="1" dirty="0" smtClean="0">
              <a:cs typeface="Arial" pitchFamily="34" charset="0"/>
            </a:endParaRPr>
          </a:p>
          <a:p>
            <a:pPr marL="288925" lvl="1" indent="-174625">
              <a:buClr>
                <a:srgbClr val="177B57"/>
              </a:buClr>
              <a:buSzPct val="100000"/>
              <a:buFont typeface="Arial" panose="020B0604020202020204" pitchFamily="34" charset="0"/>
              <a:buChar char="•"/>
            </a:pPr>
            <a:r>
              <a:rPr lang="en-US" sz="1050" dirty="0" smtClean="0">
                <a:cs typeface="Arial" pitchFamily="34" charset="0"/>
              </a:rPr>
              <a:t>Expand </a:t>
            </a:r>
            <a:r>
              <a:rPr lang="en-US" sz="1050" dirty="0">
                <a:cs typeface="Arial" pitchFamily="34" charset="0"/>
              </a:rPr>
              <a:t>current Report Card on the Effectiveness of Teacher Training Programs (published by the Tennessee Higher Education Commission) to include metrics related to </a:t>
            </a:r>
            <a:r>
              <a:rPr lang="en-US" sz="1050" dirty="0" smtClean="0">
                <a:cs typeface="Arial" pitchFamily="34" charset="0"/>
              </a:rPr>
              <a:t>teacher qualifications and performance</a:t>
            </a:r>
          </a:p>
          <a:p>
            <a:pPr marL="288925" lvl="1" indent="-174625">
              <a:buClr>
                <a:srgbClr val="177B57"/>
              </a:buClr>
              <a:buSzPct val="100000"/>
              <a:buFont typeface="Arial" panose="020B0604020202020204" pitchFamily="34" charset="0"/>
              <a:buChar char="•"/>
            </a:pPr>
            <a:r>
              <a:rPr lang="en-US" sz="1050" dirty="0" smtClean="0">
                <a:cs typeface="Arial" pitchFamily="34" charset="0"/>
              </a:rPr>
              <a:t>Re-shape core teacher prep curriculum to provide students with real classroom experience, targeted professional development on how to teach a more diverse set of children, coursework on how to effectively use formative assessments to inform instructional practice and small group instruction, coursework with depth on literacy foundation knowledge, exposure to communities and neighborhoods to provide teacher candidates with appropriate context for understanding student backgrounds.  Consider developing a mechanism to centrally track candidates who have completed these requirements </a:t>
            </a:r>
          </a:p>
          <a:p>
            <a:endParaRPr lang="en-US" sz="1050" b="1" dirty="0" smtClean="0">
              <a:cs typeface="Arial" pitchFamily="34" charset="0"/>
            </a:endParaRPr>
          </a:p>
        </p:txBody>
      </p:sp>
      <p:sp>
        <p:nvSpPr>
          <p:cNvPr id="13" name="Rectangle 12"/>
          <p:cNvSpPr/>
          <p:nvPr/>
        </p:nvSpPr>
        <p:spPr>
          <a:xfrm>
            <a:off x="313767" y="1313850"/>
            <a:ext cx="1413164" cy="944675"/>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Build ecosystem of wraparound and supplemental academic support providers in K-3rd</a:t>
            </a:r>
            <a:endParaRPr lang="en-US" sz="1100" b="1" dirty="0">
              <a:solidFill>
                <a:srgbClr val="000000"/>
              </a:solidFill>
              <a:cs typeface="Arial" pitchFamily="34" charset="0"/>
            </a:endParaRPr>
          </a:p>
        </p:txBody>
      </p:sp>
      <p:sp>
        <p:nvSpPr>
          <p:cNvPr id="14" name="NumberBall"/>
          <p:cNvSpPr>
            <a:spLocks noChangeArrowheads="1"/>
          </p:cNvSpPr>
          <p:nvPr/>
        </p:nvSpPr>
        <p:spPr bwMode="gray">
          <a:xfrm>
            <a:off x="108803" y="1237167"/>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12</a:t>
            </a:r>
            <a:endParaRPr lang="en-US" sz="1100" b="1" dirty="0">
              <a:solidFill>
                <a:srgbClr val="FFFFFF"/>
              </a:solidFill>
              <a:cs typeface="Arial" pitchFamily="34" charset="0"/>
            </a:endParaRPr>
          </a:p>
        </p:txBody>
      </p:sp>
      <p:sp>
        <p:nvSpPr>
          <p:cNvPr id="17" name="Rectangle 16"/>
          <p:cNvSpPr/>
          <p:nvPr/>
        </p:nvSpPr>
        <p:spPr>
          <a:xfrm>
            <a:off x="349015" y="3038728"/>
            <a:ext cx="1462468" cy="721321"/>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Mentor and train schools to expand on-campus SEL supports</a:t>
            </a:r>
            <a:endParaRPr lang="en-US" sz="1100" b="1" dirty="0">
              <a:solidFill>
                <a:srgbClr val="000000"/>
              </a:solidFill>
              <a:cs typeface="Arial" pitchFamily="34" charset="0"/>
            </a:endParaRPr>
          </a:p>
        </p:txBody>
      </p:sp>
      <p:sp>
        <p:nvSpPr>
          <p:cNvPr id="18" name="NumberBall"/>
          <p:cNvSpPr>
            <a:spLocks noChangeArrowheads="1"/>
          </p:cNvSpPr>
          <p:nvPr/>
        </p:nvSpPr>
        <p:spPr bwMode="gray">
          <a:xfrm>
            <a:off x="126733" y="2891090"/>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13</a:t>
            </a:r>
            <a:endParaRPr lang="en-US" sz="1100" b="1" dirty="0">
              <a:solidFill>
                <a:srgbClr val="FFFFFF"/>
              </a:solidFill>
              <a:cs typeface="Arial" pitchFamily="34" charset="0"/>
            </a:endParaRPr>
          </a:p>
        </p:txBody>
      </p:sp>
      <p:sp>
        <p:nvSpPr>
          <p:cNvPr id="9" name="Rectangle 8"/>
          <p:cNvSpPr/>
          <p:nvPr/>
        </p:nvSpPr>
        <p:spPr>
          <a:xfrm>
            <a:off x="286872" y="4034857"/>
            <a:ext cx="1541326" cy="1251354"/>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Strengthen pre-service preparation through exposure to more relevant coursework and classroom experiences</a:t>
            </a:r>
            <a:endParaRPr lang="en-US" sz="1100" b="1" dirty="0">
              <a:solidFill>
                <a:srgbClr val="000000"/>
              </a:solidFill>
              <a:cs typeface="Arial" pitchFamily="34" charset="0"/>
            </a:endParaRPr>
          </a:p>
        </p:txBody>
      </p:sp>
      <p:sp>
        <p:nvSpPr>
          <p:cNvPr id="10" name="NumberBall"/>
          <p:cNvSpPr>
            <a:spLocks noChangeArrowheads="1"/>
          </p:cNvSpPr>
          <p:nvPr/>
        </p:nvSpPr>
        <p:spPr bwMode="gray">
          <a:xfrm>
            <a:off x="126733" y="3886457"/>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14</a:t>
            </a:r>
            <a:endParaRPr lang="en-US" sz="1100" b="1" dirty="0">
              <a:solidFill>
                <a:srgbClr val="FFFFFF"/>
              </a:solidFill>
              <a:cs typeface="Arial" pitchFamily="34" charset="0"/>
            </a:endParaRPr>
          </a:p>
        </p:txBody>
      </p:sp>
    </p:spTree>
    <p:extLst>
      <p:ext uri="{BB962C8B-B14F-4D97-AF65-F5344CB8AC3E}">
        <p14:creationId xmlns:p14="http://schemas.microsoft.com/office/powerpoint/2010/main" val="2890906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K-3rd grade recommendations (II)</a:t>
            </a:r>
            <a:endParaRPr lang="en-US" dirty="0"/>
          </a:p>
        </p:txBody>
      </p:sp>
      <p:sp>
        <p:nvSpPr>
          <p:cNvPr id="7" name="TextColumnContent"/>
          <p:cNvSpPr>
            <a:spLocks noChangeArrowheads="1"/>
          </p:cNvSpPr>
          <p:nvPr/>
        </p:nvSpPr>
        <p:spPr bwMode="gray">
          <a:xfrm>
            <a:off x="2098957" y="1484278"/>
            <a:ext cx="7242048" cy="3597275"/>
          </a:xfrm>
          <a:prstGeom prst="rect">
            <a:avLst/>
          </a:prstGeom>
          <a:noFill/>
          <a:ln w="9525" algn="ctr">
            <a:noFill/>
            <a:miter lim="800000"/>
            <a:headEnd/>
            <a:tailEnd/>
          </a:ln>
          <a:effectLst/>
        </p:spPr>
        <p:txBody>
          <a:bodyPr tIns="91440" bIns="91440"/>
          <a:lstStyle/>
          <a:p>
            <a:r>
              <a:rPr lang="en-US" sz="1100" b="1" dirty="0">
                <a:cs typeface="Arial" pitchFamily="34" charset="0"/>
              </a:rPr>
              <a:t>Enhance professional learning opportunities through more effective deployment of instructional coaches and more robust implementation of professional learning communities (PLCs) with a focus on building early literacy foundational content knowledge and effective pedagogy</a:t>
            </a:r>
          </a:p>
          <a:p>
            <a:pPr marL="288925" lvl="1" indent="-174625">
              <a:buClr>
                <a:srgbClr val="177B57"/>
              </a:buClr>
              <a:buSzPct val="100000"/>
              <a:buFont typeface="Arial" panose="020B0604020202020204" pitchFamily="34" charset="0"/>
              <a:buChar char="•"/>
            </a:pPr>
            <a:r>
              <a:rPr lang="en-US" sz="1100" i="1" dirty="0">
                <a:cs typeface="Arial" pitchFamily="34" charset="0"/>
              </a:rPr>
              <a:t>Continue existing district efforts to strengthen deployment of coaches through rigorous selection and training processes, clear role definition for coaches that is supported by principals, and hands-on modeling. </a:t>
            </a:r>
            <a:r>
              <a:rPr lang="en-US" sz="1100" dirty="0">
                <a:cs typeface="Arial" pitchFamily="34" charset="0"/>
              </a:rPr>
              <a:t>Shift mix of coaches over time to improve quality by measuring improvements in aggregate learning outcomes for the </a:t>
            </a:r>
            <a:r>
              <a:rPr lang="en-US" sz="1100" dirty="0" smtClean="0">
                <a:cs typeface="Arial" pitchFamily="34" charset="0"/>
              </a:rPr>
              <a:t>teachers that coaches </a:t>
            </a:r>
            <a:r>
              <a:rPr lang="en-US" sz="1100" dirty="0">
                <a:cs typeface="Arial" pitchFamily="34" charset="0"/>
              </a:rPr>
              <a:t>are supporting </a:t>
            </a:r>
            <a:r>
              <a:rPr lang="en-US" sz="1100" dirty="0" smtClean="0">
                <a:cs typeface="Arial" pitchFamily="34" charset="0"/>
              </a:rPr>
              <a:t>(need to define what degree of improvement in literacy proficiency for students qualifies as high </a:t>
            </a:r>
            <a:r>
              <a:rPr lang="en-US" sz="1100" dirty="0">
                <a:cs typeface="Arial" pitchFamily="34" charset="0"/>
              </a:rPr>
              <a:t>quality </a:t>
            </a:r>
            <a:r>
              <a:rPr lang="en-US" sz="1100" dirty="0" smtClean="0">
                <a:cs typeface="Arial" pitchFamily="34" charset="0"/>
              </a:rPr>
              <a:t>coaching)</a:t>
            </a:r>
          </a:p>
          <a:p>
            <a:pPr marL="288925" lvl="1" indent="-174625">
              <a:buClr>
                <a:srgbClr val="177B57"/>
              </a:buClr>
              <a:buSzPct val="100000"/>
              <a:buFont typeface="Arial" panose="020B0604020202020204" pitchFamily="34" charset="0"/>
              <a:buChar char="•"/>
            </a:pPr>
            <a:r>
              <a:rPr lang="en-US" sz="1100" dirty="0" smtClean="0">
                <a:cs typeface="Arial" pitchFamily="34" charset="0"/>
              </a:rPr>
              <a:t>Determine </a:t>
            </a:r>
            <a:r>
              <a:rPr lang="en-US" sz="1100" dirty="0">
                <a:cs typeface="Arial" pitchFamily="34" charset="0"/>
              </a:rPr>
              <a:t>optimal ratio of coaches over time by testing effectiveness of different coach to teacher ratios and analyzing student growth associated with those groups</a:t>
            </a:r>
          </a:p>
          <a:p>
            <a:pPr marL="288925" lvl="1" indent="-174625">
              <a:buClr>
                <a:srgbClr val="177B57"/>
              </a:buClr>
              <a:buSzPct val="100000"/>
              <a:buFont typeface="Arial" panose="020B0604020202020204" pitchFamily="34" charset="0"/>
              <a:buChar char="•"/>
            </a:pPr>
            <a:r>
              <a:rPr lang="en-US" sz="1100" dirty="0">
                <a:cs typeface="Arial" pitchFamily="34" charset="0"/>
              </a:rPr>
              <a:t>Implement PLCs and vertical planning meetings infused with right content and facilitation by fostering a culture of trust where teachers feel safe to openly discuss classroom challenges; i</a:t>
            </a:r>
            <a:r>
              <a:rPr lang="en-US" sz="1100" dirty="0">
                <a:latin typeface="Arial" panose="020B0604020202020204" pitchFamily="34" charset="0"/>
                <a:cs typeface="Arial" pitchFamily="34" charset="0"/>
              </a:rPr>
              <a:t>nstituting meetings with clear structure and purpose that focus on pressing challenges in the classroom; committing to a continuous improvement approach; and selecting skilled facilitators who are respected by teachers and promote action-oriented discussions</a:t>
            </a:r>
          </a:p>
          <a:p>
            <a:endParaRPr lang="en-US" sz="1100" b="1" dirty="0" smtClean="0">
              <a:cs typeface="Arial" pitchFamily="34" charset="0"/>
            </a:endParaRPr>
          </a:p>
          <a:p>
            <a:r>
              <a:rPr lang="en-US" sz="1100" b="1" dirty="0" smtClean="0">
                <a:cs typeface="Arial" pitchFamily="34" charset="0"/>
              </a:rPr>
              <a:t>Encourage </a:t>
            </a:r>
            <a:r>
              <a:rPr lang="en-US" sz="1100" b="1" dirty="0">
                <a:cs typeface="Arial" pitchFamily="34" charset="0"/>
              </a:rPr>
              <a:t>district </a:t>
            </a:r>
            <a:r>
              <a:rPr lang="en-US" sz="1100" b="1" dirty="0" smtClean="0">
                <a:cs typeface="Arial" pitchFamily="34" charset="0"/>
              </a:rPr>
              <a:t>and school leadership to </a:t>
            </a:r>
            <a:r>
              <a:rPr lang="en-US" sz="1100" b="1" dirty="0">
                <a:cs typeface="Arial" pitchFamily="34" charset="0"/>
              </a:rPr>
              <a:t>focus on </a:t>
            </a:r>
            <a:r>
              <a:rPr lang="en-US" sz="1100" b="1" dirty="0" smtClean="0">
                <a:cs typeface="Arial" pitchFamily="34" charset="0"/>
              </a:rPr>
              <a:t>creating more alignment of curriculum, instructional practices, and student expectations across pre-K to 3</a:t>
            </a:r>
            <a:r>
              <a:rPr lang="en-US" sz="1100" b="1" baseline="30000" dirty="0" smtClean="0">
                <a:cs typeface="Arial" pitchFamily="34" charset="0"/>
              </a:rPr>
              <a:t>rd</a:t>
            </a:r>
            <a:r>
              <a:rPr lang="en-US" sz="1100" b="1" dirty="0" smtClean="0">
                <a:cs typeface="Arial" pitchFamily="34" charset="0"/>
              </a:rPr>
              <a:t> grade</a:t>
            </a:r>
          </a:p>
          <a:p>
            <a:pPr marL="288925" lvl="1" indent="-174625">
              <a:buClr>
                <a:srgbClr val="177B57"/>
              </a:buClr>
              <a:buSzPct val="100000"/>
              <a:buFont typeface="Arial" panose="020B0604020202020204" pitchFamily="34" charset="0"/>
              <a:buChar char="•"/>
            </a:pPr>
            <a:r>
              <a:rPr lang="en-US" sz="1100" dirty="0" smtClean="0">
                <a:solidFill>
                  <a:srgbClr val="000000"/>
                </a:solidFill>
                <a:latin typeface="Arial" panose="020B0604020202020204" pitchFamily="34" charset="0"/>
                <a:cs typeface="Arial" pitchFamily="34" charset="0"/>
              </a:rPr>
              <a:t>Develop </a:t>
            </a:r>
            <a:r>
              <a:rPr lang="en-US" sz="1100" dirty="0">
                <a:solidFill>
                  <a:srgbClr val="000000"/>
                </a:solidFill>
                <a:latin typeface="Arial" panose="020B0604020202020204" pitchFamily="34" charset="0"/>
                <a:cs typeface="Arial" pitchFamily="34" charset="0"/>
              </a:rPr>
              <a:t>district leadership structures that focus on pre-K to </a:t>
            </a:r>
            <a:r>
              <a:rPr lang="en-US" sz="1100" dirty="0" smtClean="0">
                <a:solidFill>
                  <a:srgbClr val="000000"/>
                </a:solidFill>
                <a:latin typeface="Arial" panose="020B0604020202020204" pitchFamily="34" charset="0"/>
                <a:cs typeface="Arial" pitchFamily="34" charset="0"/>
              </a:rPr>
              <a:t>2nd </a:t>
            </a:r>
            <a:r>
              <a:rPr lang="en-US" sz="1100" dirty="0">
                <a:solidFill>
                  <a:srgbClr val="000000"/>
                </a:solidFill>
                <a:latin typeface="Arial" panose="020B0604020202020204" pitchFamily="34" charset="0"/>
                <a:cs typeface="Arial" pitchFamily="34" charset="0"/>
              </a:rPr>
              <a:t>(for example</a:t>
            </a:r>
            <a:r>
              <a:rPr lang="en-US" sz="1100" dirty="0" smtClean="0">
                <a:solidFill>
                  <a:srgbClr val="000000"/>
                </a:solidFill>
                <a:latin typeface="Arial" panose="020B0604020202020204" pitchFamily="34" charset="0"/>
                <a:cs typeface="Arial" pitchFamily="34" charset="0"/>
              </a:rPr>
              <a:t>, SCS instructional advisors already covering multiple early grades in 2015-16 school year)</a:t>
            </a:r>
            <a:endParaRPr lang="en-US" sz="1100" dirty="0">
              <a:solidFill>
                <a:srgbClr val="000000"/>
              </a:solidFill>
              <a:latin typeface="Arial" panose="020B0604020202020204" pitchFamily="34" charset="0"/>
              <a:cs typeface="Arial" pitchFamily="34" charset="0"/>
            </a:endParaRPr>
          </a:p>
          <a:p>
            <a:pPr marL="288925" lvl="1" indent="-174625">
              <a:buClr>
                <a:srgbClr val="177B57"/>
              </a:buClr>
              <a:buSzPct val="100000"/>
              <a:buFont typeface="Arial"/>
              <a:buChar char="•"/>
            </a:pPr>
            <a:r>
              <a:rPr lang="en-US" sz="1100" dirty="0" smtClean="0">
                <a:cs typeface="Arial" pitchFamily="34" charset="0"/>
              </a:rPr>
              <a:t>Improve </a:t>
            </a:r>
            <a:r>
              <a:rPr lang="en-US" sz="1100" dirty="0">
                <a:cs typeface="Arial" pitchFamily="34" charset="0"/>
              </a:rPr>
              <a:t>alignment between </a:t>
            </a:r>
            <a:r>
              <a:rPr lang="en-US" sz="1100" dirty="0" smtClean="0">
                <a:cs typeface="Arial" pitchFamily="34" charset="0"/>
              </a:rPr>
              <a:t>pre-K to </a:t>
            </a:r>
            <a:r>
              <a:rPr lang="en-US" sz="1100" dirty="0">
                <a:cs typeface="Arial" pitchFamily="34" charset="0"/>
              </a:rPr>
              <a:t>3rd grade through more vertical and joint planning sessions so teachers can coordinate instructional practices such that students have seamless transitions from grade to grade</a:t>
            </a:r>
          </a:p>
          <a:p>
            <a:pPr marL="288925" lvl="1" indent="-174625">
              <a:buClr>
                <a:srgbClr val="177B57"/>
              </a:buClr>
              <a:buSzPct val="100000"/>
              <a:buFont typeface="Arial"/>
              <a:buChar char="•"/>
            </a:pPr>
            <a:r>
              <a:rPr lang="en-US" sz="1100" dirty="0">
                <a:cs typeface="Arial" pitchFamily="34" charset="0"/>
              </a:rPr>
              <a:t>Increase weighting on K to 2nd grade performance during school </a:t>
            </a:r>
            <a:r>
              <a:rPr lang="en-US" sz="1100" dirty="0" smtClean="0">
                <a:cs typeface="Arial" pitchFamily="34" charset="0"/>
              </a:rPr>
              <a:t>evaluation </a:t>
            </a:r>
            <a:r>
              <a:rPr lang="en-US" sz="1100" dirty="0">
                <a:cs typeface="Arial" pitchFamily="34" charset="0"/>
              </a:rPr>
              <a:t>process so teachers/leaders are incentivized to focus on early </a:t>
            </a:r>
            <a:r>
              <a:rPr lang="en-US" sz="1100" dirty="0" smtClean="0">
                <a:cs typeface="Arial" pitchFamily="34" charset="0"/>
              </a:rPr>
              <a:t>grades </a:t>
            </a:r>
            <a:r>
              <a:rPr lang="en-US" sz="1100" dirty="0" smtClean="0"/>
              <a:t>(</a:t>
            </a:r>
            <a:r>
              <a:rPr lang="en-US" sz="1100" dirty="0"/>
              <a:t>e.g., place meaningful weight on 2nd grade assessment results during school evaluation </a:t>
            </a:r>
            <a:r>
              <a:rPr lang="en-US" sz="1100" dirty="0" smtClean="0"/>
              <a:t>process; can adopt 2</a:t>
            </a:r>
            <a:r>
              <a:rPr lang="en-US" sz="1100" baseline="30000" dirty="0" smtClean="0"/>
              <a:t>nd</a:t>
            </a:r>
            <a:r>
              <a:rPr lang="en-US" sz="1100" dirty="0" smtClean="0"/>
              <a:t> grade assessment that the state is currently developing)</a:t>
            </a:r>
            <a:endParaRPr lang="en-US" sz="1100" dirty="0">
              <a:cs typeface="Arial" pitchFamily="34" charset="0"/>
            </a:endParaRPr>
          </a:p>
          <a:p>
            <a:pPr marL="288925" lvl="1" indent="-174625">
              <a:buClr>
                <a:srgbClr val="177B57"/>
              </a:buClr>
              <a:buSzPct val="100000"/>
            </a:pPr>
            <a:endParaRPr lang="en-US" sz="1100" dirty="0">
              <a:cs typeface="Arial" pitchFamily="34" charset="0"/>
            </a:endParaRPr>
          </a:p>
          <a:p>
            <a:pPr marL="288925" lvl="1" indent="-174625">
              <a:buClr>
                <a:srgbClr val="177B57"/>
              </a:buClr>
              <a:buSzPct val="100000"/>
              <a:buFont typeface="Arial" panose="020B0604020202020204" pitchFamily="34" charset="0"/>
              <a:buChar char="•"/>
            </a:pPr>
            <a:endParaRPr lang="en-US" sz="1100" dirty="0">
              <a:cs typeface="Arial" pitchFamily="34" charset="0"/>
            </a:endParaRPr>
          </a:p>
          <a:p>
            <a:pPr marL="288925" lvl="1" indent="-174625">
              <a:buClr>
                <a:srgbClr val="177B57"/>
              </a:buClr>
              <a:buSzPct val="100000"/>
              <a:buFont typeface="Arial" panose="020B0604020202020204" pitchFamily="34" charset="0"/>
              <a:buChar char="•"/>
            </a:pPr>
            <a:endParaRPr lang="en-US" sz="1100" dirty="0">
              <a:cs typeface="Arial" pitchFamily="34" charset="0"/>
            </a:endParaRPr>
          </a:p>
          <a:p>
            <a:pPr>
              <a:buClr>
                <a:srgbClr val="000000"/>
              </a:buClr>
              <a:buSzPct val="100000"/>
              <a:buFont typeface=""/>
            </a:pPr>
            <a:endParaRPr lang="en-US" sz="1100" b="1" dirty="0">
              <a:cs typeface="Arial" pitchFamily="34" charset="0"/>
            </a:endParaRPr>
          </a:p>
          <a:p>
            <a:pPr marL="288925" lvl="1" indent="-174625">
              <a:buClr>
                <a:srgbClr val="177B57"/>
              </a:buClr>
              <a:buSzPct val="100000"/>
              <a:buFont typeface="Arial" panose="020B0604020202020204" pitchFamily="34" charset="0"/>
              <a:buChar char="•"/>
            </a:pPr>
            <a:endParaRPr lang="en-US" sz="1100" dirty="0">
              <a:cs typeface="Arial" pitchFamily="34" charset="0"/>
            </a:endParaRPr>
          </a:p>
          <a:p>
            <a:pPr marL="288925" lvl="1" indent="-174625">
              <a:buClr>
                <a:srgbClr val="177B57"/>
              </a:buClr>
              <a:buSzPct val="100000"/>
            </a:pPr>
            <a:endParaRPr lang="en-US" sz="1100" dirty="0">
              <a:cs typeface="Arial" pitchFamily="34" charset="0"/>
            </a:endParaRPr>
          </a:p>
          <a:p>
            <a:pPr marL="288925" lvl="1" indent="-174625">
              <a:buClr>
                <a:srgbClr val="177B57"/>
              </a:buClr>
              <a:buSzPct val="100000"/>
              <a:buFont typeface="Arial" panose="020B0604020202020204" pitchFamily="34" charset="0"/>
              <a:buChar char="•"/>
            </a:pPr>
            <a:endParaRPr lang="en-US" sz="1100" dirty="0">
              <a:cs typeface="Arial" pitchFamily="34" charset="0"/>
            </a:endParaRPr>
          </a:p>
          <a:p>
            <a:pPr marL="288925" lvl="1" indent="-174625">
              <a:buClr>
                <a:srgbClr val="177B57"/>
              </a:buClr>
              <a:buSzPct val="100000"/>
              <a:buFont typeface="Arial" panose="020B0604020202020204" pitchFamily="34" charset="0"/>
              <a:buChar char="•"/>
            </a:pPr>
            <a:endParaRPr lang="en-US" sz="1100" dirty="0" smtClean="0">
              <a:cs typeface="Arial" pitchFamily="34" charset="0"/>
            </a:endParaRPr>
          </a:p>
          <a:p>
            <a:endParaRPr lang="en-US" sz="1100" dirty="0">
              <a:cs typeface="Arial" pitchFamily="34" charset="0"/>
            </a:endParaRPr>
          </a:p>
        </p:txBody>
      </p:sp>
      <p:sp>
        <p:nvSpPr>
          <p:cNvPr id="12" name="Rectangle 11"/>
          <p:cNvSpPr/>
          <p:nvPr/>
        </p:nvSpPr>
        <p:spPr>
          <a:xfrm>
            <a:off x="236400" y="1603393"/>
            <a:ext cx="1873190" cy="9213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Enhance professional learning opportunities through more effective implementation of  coaching, PLCs and PD</a:t>
            </a:r>
          </a:p>
        </p:txBody>
      </p:sp>
      <p:sp>
        <p:nvSpPr>
          <p:cNvPr id="16" name="NumberBall"/>
          <p:cNvSpPr>
            <a:spLocks noChangeArrowheads="1"/>
          </p:cNvSpPr>
          <p:nvPr/>
        </p:nvSpPr>
        <p:spPr bwMode="gray">
          <a:xfrm>
            <a:off x="137866" y="1464465"/>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15</a:t>
            </a:r>
            <a:endParaRPr lang="en-US" sz="1100" b="1" dirty="0">
              <a:solidFill>
                <a:srgbClr val="FFFFFF"/>
              </a:solidFill>
              <a:cs typeface="Arial" pitchFamily="34" charset="0"/>
            </a:endParaRPr>
          </a:p>
        </p:txBody>
      </p:sp>
      <p:sp>
        <p:nvSpPr>
          <p:cNvPr id="17" name="Rectangle 16"/>
          <p:cNvSpPr/>
          <p:nvPr/>
        </p:nvSpPr>
        <p:spPr>
          <a:xfrm>
            <a:off x="236400" y="4291037"/>
            <a:ext cx="1873190" cy="106677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Encourage district and school leadership to better align instructional practices and expectations across pre-K to 3rd</a:t>
            </a:r>
          </a:p>
        </p:txBody>
      </p:sp>
      <p:sp>
        <p:nvSpPr>
          <p:cNvPr id="18" name="NumberBall"/>
          <p:cNvSpPr>
            <a:spLocks noChangeArrowheads="1"/>
          </p:cNvSpPr>
          <p:nvPr/>
        </p:nvSpPr>
        <p:spPr bwMode="gray">
          <a:xfrm>
            <a:off x="137866" y="4135063"/>
            <a:ext cx="295324" cy="268432"/>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16</a:t>
            </a:r>
            <a:endParaRPr lang="en-US" sz="1100" b="1" dirty="0">
              <a:solidFill>
                <a:srgbClr val="FFFFFF"/>
              </a:solidFill>
              <a:cs typeface="Arial" pitchFamily="34" charset="0"/>
            </a:endParaRPr>
          </a:p>
        </p:txBody>
      </p:sp>
    </p:spTree>
    <p:extLst>
      <p:ext uri="{BB962C8B-B14F-4D97-AF65-F5344CB8AC3E}">
        <p14:creationId xmlns:p14="http://schemas.microsoft.com/office/powerpoint/2010/main" val="3176403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Continuum recommendations (I)</a:t>
            </a:r>
            <a:endParaRPr lang="en-US" dirty="0"/>
          </a:p>
        </p:txBody>
      </p:sp>
      <p:sp>
        <p:nvSpPr>
          <p:cNvPr id="7" name="TextColumnContent"/>
          <p:cNvSpPr>
            <a:spLocks noChangeArrowheads="1"/>
          </p:cNvSpPr>
          <p:nvPr/>
        </p:nvSpPr>
        <p:spPr bwMode="gray">
          <a:xfrm>
            <a:off x="1724586" y="1028679"/>
            <a:ext cx="7878202" cy="3597275"/>
          </a:xfrm>
          <a:prstGeom prst="rect">
            <a:avLst/>
          </a:prstGeom>
          <a:noFill/>
          <a:ln w="9525" algn="ctr">
            <a:noFill/>
            <a:miter lim="800000"/>
            <a:headEnd/>
            <a:tailEnd/>
          </a:ln>
          <a:effectLst/>
        </p:spPr>
        <p:txBody>
          <a:bodyPr tIns="91440" bIns="91440"/>
          <a:lstStyle/>
          <a:p>
            <a:r>
              <a:rPr lang="en-US" sz="1100" b="1" dirty="0" smtClean="0">
                <a:cs typeface="Arial" pitchFamily="34" charset="0"/>
              </a:rPr>
              <a:t>Adopt a community-wide scorecard with academic and whole-child indicators along the birth to 3</a:t>
            </a:r>
            <a:r>
              <a:rPr lang="en-US" sz="1100" b="1" baseline="30000" dirty="0" smtClean="0">
                <a:cs typeface="Arial" pitchFamily="34" charset="0"/>
              </a:rPr>
              <a:t>rd</a:t>
            </a:r>
            <a:r>
              <a:rPr lang="en-US" sz="1100" b="1" dirty="0" smtClean="0">
                <a:cs typeface="Arial" pitchFamily="34" charset="0"/>
              </a:rPr>
              <a:t> grade continuum</a:t>
            </a:r>
          </a:p>
          <a:p>
            <a:pPr marL="288925" lvl="1" indent="-174625">
              <a:buClr>
                <a:srgbClr val="177B57"/>
              </a:buClr>
              <a:buSzPct val="100000"/>
              <a:buFont typeface="Arial"/>
              <a:buChar char="•"/>
            </a:pPr>
            <a:r>
              <a:rPr lang="en-US" sz="1100" dirty="0" smtClean="0">
                <a:cs typeface="Arial" pitchFamily="34" charset="0"/>
              </a:rPr>
              <a:t>Align on a common set of metrics across the continuum related to health, social-emotional, and academic dimensions that contribute to 3rd grade literacy, are measurable, and comprehensively capture the current state of and aspiration for early childhood education in Shelby County.  Build on the ESC 0-3 dashboard and Seeding Success pre-K through 3 metrics to inform the metrics</a:t>
            </a:r>
          </a:p>
          <a:p>
            <a:pPr marL="288925" lvl="1" indent="-174625">
              <a:buClr>
                <a:srgbClr val="177B57"/>
              </a:buClr>
              <a:buSzPct val="100000"/>
              <a:buFont typeface="Arial"/>
              <a:buChar char="•"/>
            </a:pPr>
            <a:r>
              <a:rPr lang="en-US" sz="1100" dirty="0" smtClean="0">
                <a:latin typeface="Arial"/>
                <a:cs typeface="Arial" pitchFamily="34" charset="0"/>
              </a:rPr>
              <a:t>E</a:t>
            </a:r>
            <a:r>
              <a:rPr lang="en-US" sz="1100" dirty="0" smtClean="0">
                <a:cs typeface="Arial" pitchFamily="34" charset="0"/>
              </a:rPr>
              <a:t>stablish a clear pathway for how the initiatives under the plan and other broader efforts in Shelby County contribute to making progress against the metrics that are ultimately selected</a:t>
            </a:r>
            <a:endParaRPr lang="en-US" sz="1100" dirty="0" smtClean="0">
              <a:latin typeface="Arial"/>
              <a:cs typeface="Arial" pitchFamily="34" charset="0"/>
            </a:endParaRPr>
          </a:p>
          <a:p>
            <a:pPr marL="288925" lvl="1" indent="-174625">
              <a:buClr>
                <a:srgbClr val="177B57"/>
              </a:buClr>
              <a:buSzPct val="100000"/>
              <a:buFont typeface="Arial"/>
              <a:buChar char="•"/>
            </a:pPr>
            <a:r>
              <a:rPr lang="en-US" sz="1100" dirty="0"/>
              <a:t>Expand current PeopleFirst Partnership scorecard </a:t>
            </a:r>
            <a:r>
              <a:rPr lang="en-US" sz="1100" dirty="0" smtClean="0"/>
              <a:t>to </a:t>
            </a:r>
            <a:r>
              <a:rPr lang="en-US" sz="1100" dirty="0" smtClean="0">
                <a:latin typeface="Arial"/>
                <a:cs typeface="Arial" pitchFamily="34" charset="0"/>
              </a:rPr>
              <a:t>incorporate metrics adopted by this consortium </a:t>
            </a:r>
          </a:p>
          <a:p>
            <a:pPr marL="288925" lvl="1" indent="-174625">
              <a:buClr>
                <a:srgbClr val="177B57"/>
              </a:buClr>
              <a:buSzPct val="100000"/>
              <a:buFont typeface="Arial"/>
              <a:buChar char="•"/>
            </a:pPr>
            <a:r>
              <a:rPr lang="en-US" sz="1100" dirty="0" smtClean="0">
                <a:latin typeface="Arial"/>
                <a:cs typeface="Arial" pitchFamily="34" charset="0"/>
              </a:rPr>
              <a:t>Partner with the Community Foundation's Where We Live Mid-South effort to ensure early childhood scorecard metrics are a subset of the larger community indicator set </a:t>
            </a:r>
          </a:p>
          <a:p>
            <a:pPr marL="288925" lvl="1" indent="-174625">
              <a:buClr>
                <a:srgbClr val="177B57"/>
              </a:buClr>
              <a:buSzPct val="100000"/>
              <a:buFont typeface="Arial"/>
              <a:buChar char="•"/>
            </a:pPr>
            <a:endParaRPr lang="en-US" sz="1100" dirty="0" smtClean="0">
              <a:latin typeface="Arial"/>
              <a:cs typeface="Arial" pitchFamily="34" charset="0"/>
            </a:endParaRPr>
          </a:p>
          <a:p>
            <a:pPr>
              <a:buClr>
                <a:srgbClr val="000000"/>
              </a:buClr>
              <a:buSzPct val="100000"/>
              <a:buFont typeface=""/>
            </a:pPr>
            <a:r>
              <a:rPr lang="en-US" sz="1100" b="1" dirty="0" smtClean="0">
                <a:cs typeface="Arial" pitchFamily="34" charset="0"/>
              </a:rPr>
              <a:t>Adopt a common assessment approach from birth to 3</a:t>
            </a:r>
            <a:r>
              <a:rPr lang="en-US" sz="1100" b="1" baseline="30000" dirty="0" smtClean="0">
                <a:cs typeface="Arial" pitchFamily="34" charset="0"/>
              </a:rPr>
              <a:t>rd</a:t>
            </a:r>
            <a:r>
              <a:rPr lang="en-US" sz="1100" b="1" dirty="0" smtClean="0">
                <a:cs typeface="Arial" pitchFamily="34" charset="0"/>
              </a:rPr>
              <a:t> grade for Shelby County </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Select and commit to a common multidimensional assessment / screener for birth to age 3 (recommend Ages and Stages) for childcare, early home visitation and pediatrician stakeholder groups, and build on ESC infrastructure to incentivize large-scale adoption throughout Shelby County. As a principle, the adopted instrument should be kept consistent for a minimum of five years before revisiting its suitability</a:t>
            </a:r>
          </a:p>
          <a:p>
            <a:pPr marL="288925" lvl="1" indent="-174625">
              <a:buClr>
                <a:srgbClr val="177B57"/>
              </a:buClr>
              <a:buSzPct val="100000"/>
              <a:buFont typeface="Arial"/>
              <a:buChar char="•"/>
            </a:pPr>
            <a:r>
              <a:rPr lang="en-US" sz="1100" dirty="0" smtClean="0"/>
              <a:t>Adopt </a:t>
            </a:r>
            <a:r>
              <a:rPr lang="en-US" sz="1100" dirty="0"/>
              <a:t>the statewide Kindergarten readiness assessment. In parallel, each district/operator should evaluate opportunities to eliminate other assessments (where the statewide assessment provides similar data) in an effort to avoid excessive testing</a:t>
            </a:r>
            <a:endParaRPr lang="en-US" sz="1100" dirty="0">
              <a:cs typeface="Arial" pitchFamily="34" charset="0"/>
            </a:endParaRPr>
          </a:p>
          <a:p>
            <a:pPr marL="288925" lvl="1" indent="-174625">
              <a:buClr>
                <a:srgbClr val="177B57"/>
              </a:buClr>
              <a:buSzPct val="100000"/>
              <a:buFont typeface="Arial"/>
              <a:buChar char="•"/>
            </a:pPr>
            <a:r>
              <a:rPr lang="en-US" sz="1100" dirty="0" smtClean="0">
                <a:latin typeface="Arial"/>
                <a:cs typeface="Arial" pitchFamily="34" charset="0"/>
              </a:rPr>
              <a:t>For K-3</a:t>
            </a:r>
            <a:r>
              <a:rPr lang="en-US" sz="1100" baseline="30000" dirty="0" smtClean="0">
                <a:latin typeface="Arial"/>
                <a:cs typeface="Arial" pitchFamily="34" charset="0"/>
              </a:rPr>
              <a:t>rd</a:t>
            </a:r>
            <a:r>
              <a:rPr lang="en-US" sz="1100" dirty="0" smtClean="0">
                <a:latin typeface="Arial"/>
                <a:cs typeface="Arial" pitchFamily="34" charset="0"/>
              </a:rPr>
              <a:t>, adopt a set of guiding principles county-wide that encourage use of assessments that are aligned, are early predictors of 3</a:t>
            </a:r>
            <a:r>
              <a:rPr lang="en-US" sz="1100" baseline="30000" dirty="0" smtClean="0">
                <a:latin typeface="Arial"/>
                <a:cs typeface="Arial" pitchFamily="34" charset="0"/>
              </a:rPr>
              <a:t>rd</a:t>
            </a:r>
            <a:r>
              <a:rPr lang="en-US" sz="1100" dirty="0" smtClean="0">
                <a:latin typeface="Arial"/>
                <a:cs typeface="Arial" pitchFamily="34" charset="0"/>
              </a:rPr>
              <a:t> grade literacy, and are held consistent over a multi-year timeframe</a:t>
            </a:r>
          </a:p>
          <a:p>
            <a:pPr marL="288925" lvl="1" indent="-174625">
              <a:buClr>
                <a:srgbClr val="177B57"/>
              </a:buClr>
              <a:buSzPct val="100000"/>
              <a:buFont typeface="Arial"/>
              <a:buChar char="•"/>
            </a:pPr>
            <a:endParaRPr lang="en-US" sz="1100" dirty="0">
              <a:latin typeface="Arial"/>
              <a:cs typeface="Arial" pitchFamily="34" charset="0"/>
            </a:endParaRPr>
          </a:p>
          <a:p>
            <a:r>
              <a:rPr lang="en-US" sz="1100" b="1" dirty="0" smtClean="0">
                <a:cs typeface="Arial" pitchFamily="34" charset="0"/>
              </a:rPr>
              <a:t>Recruit and retain high quality early educators in Shelby County</a:t>
            </a:r>
          </a:p>
          <a:p>
            <a:pPr>
              <a:buClr>
                <a:srgbClr val="177B57"/>
              </a:buClr>
              <a:buSzPct val="100000"/>
            </a:pPr>
            <a:r>
              <a:rPr lang="en-US" sz="1100" dirty="0" smtClean="0">
                <a:cs typeface="Arial" pitchFamily="34" charset="0"/>
              </a:rPr>
              <a:t>For 0-4 year olds: </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Require 4 and 5 star centers to have 60% and 80% of their staff, respectively, hold a CDA or higher credential</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Increase reimbursements for 4 and 5 star centers such that centers can afford to pay employees with CDAs $12 per hour or more (to recognize the value of the CDA and encourage others to pursue it)</a:t>
            </a:r>
          </a:p>
          <a:p>
            <a:pPr marL="288925" lvl="1" indent="-174625">
              <a:buClr>
                <a:srgbClr val="177B57"/>
              </a:buClr>
              <a:buSzPct val="100000"/>
              <a:buFont typeface="Arial" panose="020B0604020202020204" pitchFamily="34" charset="0"/>
              <a:buChar char="•"/>
            </a:pPr>
            <a:r>
              <a:rPr lang="en-US" sz="1100" dirty="0"/>
              <a:t>Conduct a longitudinal study of children 0-4 years old with exposure to instructors with various levels of training to determine the (a) impact of instructor training on kindergarten readiness, (b) instructor training level necessary to drive learning outcomes, and (c) suggested mix of training levels required for each star-rating </a:t>
            </a:r>
            <a:r>
              <a:rPr lang="en-US" sz="1100" dirty="0" smtClean="0"/>
              <a:t>[if necessary, adjust requirements tied to star ratings to be consistent with findings from longitudinal study]</a:t>
            </a:r>
            <a:endParaRPr lang="en-US" sz="1100" dirty="0"/>
          </a:p>
          <a:p>
            <a:pPr marL="288925" lvl="1" indent="-174625">
              <a:buClr>
                <a:srgbClr val="177B57"/>
              </a:buClr>
              <a:buSzPct val="100000"/>
              <a:buFont typeface="Arial" panose="020B0604020202020204" pitchFamily="34" charset="0"/>
              <a:buChar char="•"/>
            </a:pPr>
            <a:r>
              <a:rPr lang="en-US" sz="1100" dirty="0">
                <a:latin typeface="Arial" panose="020B0604020202020204" pitchFamily="34" charset="0"/>
                <a:cs typeface="Arial" pitchFamily="34" charset="0"/>
              </a:rPr>
              <a:t>Increase capacity of training programs </a:t>
            </a:r>
            <a:r>
              <a:rPr lang="en-US" sz="1100" dirty="0" smtClean="0">
                <a:latin typeface="Arial" panose="020B0604020202020204" pitchFamily="34" charset="0"/>
                <a:cs typeface="Arial" pitchFamily="34" charset="0"/>
              </a:rPr>
              <a:t>(e.g., TECTA</a:t>
            </a:r>
            <a:r>
              <a:rPr lang="en-US" sz="1100" dirty="0">
                <a:latin typeface="Arial" panose="020B0604020202020204" pitchFamily="34" charset="0"/>
                <a:cs typeface="Arial" pitchFamily="34" charset="0"/>
              </a:rPr>
              <a:t>, state efforts) to manage growing demand for certification resulting from new policies</a:t>
            </a:r>
          </a:p>
          <a:p>
            <a:pPr marL="288925" lvl="1" indent="-174625">
              <a:buClr>
                <a:srgbClr val="177B57"/>
              </a:buClr>
              <a:buSzPct val="100000"/>
              <a:buFont typeface="Arial"/>
              <a:buChar char="•"/>
            </a:pPr>
            <a:endParaRPr lang="en-US" sz="1100" dirty="0" smtClean="0">
              <a:latin typeface="Arial"/>
              <a:cs typeface="Arial" pitchFamily="34" charset="0"/>
            </a:endParaRPr>
          </a:p>
          <a:p>
            <a:pPr marL="288925" lvl="1" indent="-174625">
              <a:buClr>
                <a:srgbClr val="177B57"/>
              </a:buClr>
              <a:buSzPct val="100000"/>
              <a:buFont typeface="Arial"/>
              <a:buChar char="•"/>
            </a:pPr>
            <a:endParaRPr lang="en-US" sz="1100" dirty="0">
              <a:latin typeface="Arial"/>
              <a:cs typeface="Arial" pitchFamily="34" charset="0"/>
            </a:endParaRPr>
          </a:p>
        </p:txBody>
      </p:sp>
      <p:sp>
        <p:nvSpPr>
          <p:cNvPr id="13" name="Rectangle 12"/>
          <p:cNvSpPr/>
          <p:nvPr/>
        </p:nvSpPr>
        <p:spPr>
          <a:xfrm>
            <a:off x="285199" y="1122439"/>
            <a:ext cx="1462468" cy="775958"/>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Adopt community-wide scorecard with measures across birth to 3rd</a:t>
            </a:r>
          </a:p>
        </p:txBody>
      </p:sp>
      <p:sp>
        <p:nvSpPr>
          <p:cNvPr id="14" name="NumberBall"/>
          <p:cNvSpPr>
            <a:spLocks noChangeArrowheads="1"/>
          </p:cNvSpPr>
          <p:nvPr/>
        </p:nvSpPr>
        <p:spPr bwMode="gray">
          <a:xfrm>
            <a:off x="80235" y="1099543"/>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17</a:t>
            </a:r>
            <a:endParaRPr lang="en-US" sz="1100" b="1" dirty="0">
              <a:solidFill>
                <a:srgbClr val="FFFFFF"/>
              </a:solidFill>
              <a:cs typeface="Arial" pitchFamily="34" charset="0"/>
            </a:endParaRPr>
          </a:p>
        </p:txBody>
      </p:sp>
      <p:sp>
        <p:nvSpPr>
          <p:cNvPr id="12" name="Rectangle 11"/>
          <p:cNvSpPr/>
          <p:nvPr/>
        </p:nvSpPr>
        <p:spPr>
          <a:xfrm>
            <a:off x="285199" y="3158747"/>
            <a:ext cx="1462468" cy="643958"/>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Adopt common assessment approach from birth to 3</a:t>
            </a:r>
            <a:r>
              <a:rPr lang="en-US" sz="1100" b="1" baseline="30000" dirty="0" smtClean="0">
                <a:solidFill>
                  <a:srgbClr val="000000"/>
                </a:solidFill>
                <a:cs typeface="Arial" pitchFamily="34" charset="0"/>
              </a:rPr>
              <a:t>rd</a:t>
            </a:r>
            <a:r>
              <a:rPr lang="en-US" sz="1100" b="1" dirty="0" smtClean="0">
                <a:solidFill>
                  <a:srgbClr val="000000"/>
                </a:solidFill>
                <a:cs typeface="Arial" pitchFamily="34" charset="0"/>
              </a:rPr>
              <a:t> grade</a:t>
            </a:r>
          </a:p>
        </p:txBody>
      </p:sp>
      <p:sp>
        <p:nvSpPr>
          <p:cNvPr id="15" name="NumberBall"/>
          <p:cNvSpPr>
            <a:spLocks noChangeArrowheads="1"/>
          </p:cNvSpPr>
          <p:nvPr/>
        </p:nvSpPr>
        <p:spPr bwMode="gray">
          <a:xfrm>
            <a:off x="80235" y="3135851"/>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18</a:t>
            </a:r>
            <a:endParaRPr lang="en-US" sz="1100" b="1" dirty="0">
              <a:solidFill>
                <a:srgbClr val="FFFFFF"/>
              </a:solidFill>
              <a:cs typeface="Arial" pitchFamily="34" charset="0"/>
            </a:endParaRPr>
          </a:p>
        </p:txBody>
      </p:sp>
      <p:sp>
        <p:nvSpPr>
          <p:cNvPr id="9" name="Rectangle 8"/>
          <p:cNvSpPr/>
          <p:nvPr/>
        </p:nvSpPr>
        <p:spPr>
          <a:xfrm>
            <a:off x="271148" y="5008626"/>
            <a:ext cx="1462468" cy="5403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Recruit and retain high quality early educators</a:t>
            </a:r>
          </a:p>
        </p:txBody>
      </p:sp>
      <p:sp>
        <p:nvSpPr>
          <p:cNvPr id="10" name="NumberBall"/>
          <p:cNvSpPr>
            <a:spLocks noChangeArrowheads="1"/>
          </p:cNvSpPr>
          <p:nvPr/>
        </p:nvSpPr>
        <p:spPr bwMode="gray">
          <a:xfrm>
            <a:off x="66184" y="4985730"/>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19</a:t>
            </a:r>
            <a:endParaRPr lang="en-US" sz="1100" b="1" dirty="0">
              <a:solidFill>
                <a:srgbClr val="FFFFFF"/>
              </a:solidFill>
              <a:cs typeface="Arial" pitchFamily="34" charset="0"/>
            </a:endParaRPr>
          </a:p>
        </p:txBody>
      </p:sp>
    </p:spTree>
    <p:extLst>
      <p:ext uri="{BB962C8B-B14F-4D97-AF65-F5344CB8AC3E}">
        <p14:creationId xmlns:p14="http://schemas.microsoft.com/office/powerpoint/2010/main" val="2539373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Continuum recommendations (II)</a:t>
            </a:r>
            <a:endParaRPr lang="en-US" dirty="0"/>
          </a:p>
        </p:txBody>
      </p:sp>
      <p:sp>
        <p:nvSpPr>
          <p:cNvPr id="7" name="TextColumnContent"/>
          <p:cNvSpPr>
            <a:spLocks noChangeArrowheads="1"/>
          </p:cNvSpPr>
          <p:nvPr/>
        </p:nvSpPr>
        <p:spPr bwMode="gray">
          <a:xfrm>
            <a:off x="1645505" y="868334"/>
            <a:ext cx="7955692" cy="3597275"/>
          </a:xfrm>
          <a:prstGeom prst="rect">
            <a:avLst/>
          </a:prstGeom>
          <a:noFill/>
          <a:ln w="9525" algn="ctr">
            <a:noFill/>
            <a:miter lim="800000"/>
            <a:headEnd/>
            <a:tailEnd/>
          </a:ln>
          <a:effectLst/>
        </p:spPr>
        <p:txBody>
          <a:bodyPr tIns="91440" bIns="91440"/>
          <a:lstStyle/>
          <a:p>
            <a:pPr marL="288925" lvl="1" indent="-174625">
              <a:buClr>
                <a:srgbClr val="177B57"/>
              </a:buClr>
              <a:buSzPct val="100000"/>
              <a:buFont typeface="Arial"/>
              <a:buChar char="•"/>
            </a:pPr>
            <a:endParaRPr lang="en-US" sz="1100" dirty="0">
              <a:latin typeface="Arial"/>
              <a:cs typeface="Arial" pitchFamily="34" charset="0"/>
            </a:endParaRPr>
          </a:p>
          <a:p>
            <a:r>
              <a:rPr lang="en-US" sz="1100" b="1" dirty="0" smtClean="0">
                <a:cs typeface="Arial" pitchFamily="34" charset="0"/>
              </a:rPr>
              <a:t>Recruit and retain high quality early educators in Shelby County</a:t>
            </a:r>
          </a:p>
          <a:p>
            <a:r>
              <a:rPr lang="en-US" sz="1100" dirty="0" smtClean="0">
                <a:cs typeface="Arial" pitchFamily="34" charset="0"/>
              </a:rPr>
              <a:t>For preK-3rd: </a:t>
            </a:r>
          </a:p>
          <a:p>
            <a:pPr marL="288925" lvl="1" indent="-174625">
              <a:buClr>
                <a:srgbClr val="177B57"/>
              </a:buClr>
              <a:buSzPct val="100000"/>
              <a:buFont typeface="Arial" panose="020B0604020202020204" pitchFamily="34" charset="0"/>
              <a:buChar char="•"/>
            </a:pPr>
            <a:r>
              <a:rPr lang="en-US" sz="1100" i="1" dirty="0" smtClean="0">
                <a:latin typeface="Arial" panose="020B0604020202020204" pitchFamily="34" charset="0"/>
                <a:cs typeface="Arial" pitchFamily="34" charset="0"/>
              </a:rPr>
              <a:t>Expand on existing efforts like Teacher Town that are facilitating the branding of Memphis as a desirable location for teachers and principals</a:t>
            </a:r>
          </a:p>
          <a:p>
            <a:pPr marL="288925" lvl="1" indent="-174625">
              <a:buClr>
                <a:srgbClr val="177B57"/>
              </a:buClr>
              <a:buSzPct val="100000"/>
              <a:buFont typeface="Arial" panose="020B0604020202020204" pitchFamily="34" charset="0"/>
              <a:buChar char="•"/>
            </a:pPr>
            <a:r>
              <a:rPr lang="en-US" sz="1100" dirty="0" smtClean="0">
                <a:cs typeface="Arial" pitchFamily="34" charset="0"/>
              </a:rPr>
              <a:t>Attract local talent into the profession early by introducing programs and scholarships that expose high school students to the teaching profession early (e.g., Teacher Cadet Program) and potentially fund college education costs contingent on candidates returning to Shelby County to teach (e.g., Golden Apple Scholarship)</a:t>
            </a:r>
          </a:p>
          <a:p>
            <a:pPr marL="288925" lvl="1" indent="-174625">
              <a:buClr>
                <a:srgbClr val="177B57"/>
              </a:buClr>
              <a:buSzPct val="100000"/>
              <a:buFont typeface="Arial" panose="020B0604020202020204" pitchFamily="34" charset="0"/>
              <a:buChar char="•"/>
            </a:pPr>
            <a:r>
              <a:rPr lang="en-US" sz="1100" dirty="0" smtClean="0">
                <a:cs typeface="Arial" pitchFamily="34" charset="0"/>
              </a:rPr>
              <a:t>Develop teacher leader roles to allow skilled teachers to take on more responsibility, support school leadership, and receive more compensation as a retention strategy via district-run programs and/or partnerships (e.g, Leading Educators)</a:t>
            </a:r>
          </a:p>
          <a:p>
            <a:pPr marL="288925" lvl="1" indent="-174625">
              <a:buClr>
                <a:srgbClr val="177B57"/>
              </a:buClr>
              <a:buSzPct val="100000"/>
              <a:buFont typeface="Arial"/>
              <a:buChar char="•"/>
            </a:pPr>
            <a:r>
              <a:rPr lang="en-US" sz="1100" i="1" dirty="0" smtClean="0">
                <a:latin typeface="Arial"/>
              </a:rPr>
              <a:t>Continue to align compensation for pre-K teachers across all curriculum-based programs (e.g., Head Start, VPK)</a:t>
            </a:r>
          </a:p>
          <a:p>
            <a:pPr>
              <a:buClr>
                <a:srgbClr val="177B57"/>
              </a:buClr>
              <a:buSzPct val="100000"/>
            </a:pPr>
            <a:r>
              <a:rPr lang="en-US" sz="1100" dirty="0" smtClean="0">
                <a:cs typeface="Arial" pitchFamily="34" charset="0"/>
              </a:rPr>
              <a:t>Both: Recognize, celebrate, and learn from excellent teachers so high-performers are and feel respected and, expectations and examples are widely communicated </a:t>
            </a:r>
          </a:p>
          <a:p>
            <a:pPr>
              <a:buClr>
                <a:srgbClr val="177B57"/>
              </a:buClr>
              <a:buSzPct val="100000"/>
            </a:pPr>
            <a:endParaRPr lang="en-US" sz="1100" dirty="0">
              <a:cs typeface="Arial" pitchFamily="34" charset="0"/>
            </a:endParaRPr>
          </a:p>
          <a:p>
            <a:r>
              <a:rPr lang="en-US" sz="1100" b="1" dirty="0">
                <a:cs typeface="Arial" pitchFamily="34" charset="0"/>
              </a:rPr>
              <a:t>Develop and implement a holistic place-based model that establishes and integrates the following elements within a neighborhood</a:t>
            </a:r>
          </a:p>
          <a:p>
            <a:pPr marL="288925" lvl="1" indent="-174625">
              <a:buClr>
                <a:srgbClr val="177B57"/>
              </a:buClr>
              <a:buSzPct val="100000"/>
              <a:buFont typeface="Arial" panose="020B0604020202020204" pitchFamily="34" charset="0"/>
              <a:buChar char="•"/>
            </a:pPr>
            <a:r>
              <a:rPr lang="en-US" sz="1100" i="1" dirty="0" smtClean="0">
                <a:cs typeface="Arial" pitchFamily="34" charset="0"/>
              </a:rPr>
              <a:t>Align curriculum </a:t>
            </a:r>
            <a:r>
              <a:rPr lang="en-US" sz="1100" i="1" dirty="0">
                <a:cs typeface="Arial" pitchFamily="34" charset="0"/>
              </a:rPr>
              <a:t>and pedagogy: </a:t>
            </a:r>
            <a:r>
              <a:rPr lang="en-US" sz="1100" dirty="0">
                <a:cs typeface="Arial" pitchFamily="34" charset="0"/>
              </a:rPr>
              <a:t>Leadership from early </a:t>
            </a:r>
            <a:r>
              <a:rPr lang="en-US" sz="1100" dirty="0" smtClean="0">
                <a:cs typeface="Arial" pitchFamily="34" charset="0"/>
              </a:rPr>
              <a:t>childcare education </a:t>
            </a:r>
            <a:r>
              <a:rPr lang="en-US" sz="1100" dirty="0">
                <a:cs typeface="Arial" pitchFamily="34" charset="0"/>
              </a:rPr>
              <a:t>centers and school districts collaborate on how to better align curriculum, teacher planning (more vertical and joint planning sessions), and family engagement and expectation setting as children progress through continuum</a:t>
            </a:r>
          </a:p>
          <a:p>
            <a:pPr marL="288925" lvl="1" indent="-174625">
              <a:buClr>
                <a:srgbClr val="177B57"/>
              </a:buClr>
              <a:buSzPct val="100000"/>
              <a:buFont typeface="Arial"/>
              <a:buChar char="•"/>
            </a:pPr>
            <a:r>
              <a:rPr lang="en-US" sz="1100" i="1" dirty="0">
                <a:cs typeface="Arial" pitchFamily="34" charset="0"/>
              </a:rPr>
              <a:t>Build capacity to provide professional development to early </a:t>
            </a:r>
            <a:r>
              <a:rPr lang="en-US" sz="1100" i="1" dirty="0" smtClean="0">
                <a:cs typeface="Arial" pitchFamily="34" charset="0"/>
              </a:rPr>
              <a:t>educators from both public and private schools/centers </a:t>
            </a:r>
            <a:r>
              <a:rPr lang="en-US" sz="1100" dirty="0">
                <a:cs typeface="Arial" pitchFamily="34" charset="0"/>
              </a:rPr>
              <a:t>(e.g., </a:t>
            </a:r>
            <a:r>
              <a:rPr lang="en-US" sz="1100" i="1" dirty="0">
                <a:cs typeface="Arial" pitchFamily="34" charset="0"/>
              </a:rPr>
              <a:t>extend SCS Early Learning Academy to provide PD for a cohort of early </a:t>
            </a:r>
            <a:r>
              <a:rPr lang="en-US" sz="1100" i="1" dirty="0" smtClean="0">
                <a:cs typeface="Arial" pitchFamily="34" charset="0"/>
              </a:rPr>
              <a:t>childcare </a:t>
            </a:r>
            <a:r>
              <a:rPr lang="en-US" sz="1100" i="1" dirty="0">
                <a:cs typeface="Arial" pitchFamily="34" charset="0"/>
              </a:rPr>
              <a:t>administrators) </a:t>
            </a:r>
          </a:p>
          <a:p>
            <a:pPr marL="288925" lvl="1" indent="-174625">
              <a:buClr>
                <a:srgbClr val="177B57"/>
              </a:buClr>
              <a:buSzPct val="100000"/>
              <a:buFont typeface="Arial" panose="020B0604020202020204" pitchFamily="34" charset="0"/>
              <a:buChar char="•"/>
            </a:pPr>
            <a:r>
              <a:rPr lang="en-US" sz="1100" i="1" dirty="0" smtClean="0">
                <a:latin typeface="Arial" panose="020B0604020202020204" pitchFamily="34" charset="0"/>
                <a:cs typeface="Arial" pitchFamily="34" charset="0"/>
              </a:rPr>
              <a:t>Raise awareness and provide direct supports to families through coherent </a:t>
            </a:r>
            <a:r>
              <a:rPr lang="en-US" sz="1100" i="1" dirty="0">
                <a:latin typeface="Arial" panose="020B0604020202020204" pitchFamily="34" charset="0"/>
                <a:cs typeface="Arial" pitchFamily="34" charset="0"/>
              </a:rPr>
              <a:t>and coordinated set of </a:t>
            </a:r>
            <a:r>
              <a:rPr lang="en-US" sz="1100" i="1" dirty="0" smtClean="0">
                <a:latin typeface="Arial" panose="020B0604020202020204" pitchFamily="34" charset="0"/>
                <a:cs typeface="Arial" pitchFamily="34" charset="0"/>
              </a:rPr>
              <a:t>efforts: </a:t>
            </a:r>
            <a:r>
              <a:rPr lang="en-US" sz="1100" dirty="0">
                <a:latin typeface="Arial" panose="020B0604020202020204" pitchFamily="34" charset="0"/>
                <a:cs typeface="Arial" pitchFamily="34" charset="0"/>
              </a:rPr>
              <a:t>Continue investing in existing effective efforts, and incent grassroots pilots that more effectively provide in-home supports (e.g., mobile push messaging with tips on how parents should interact with their children)</a:t>
            </a:r>
            <a:endParaRPr lang="en-US" sz="1100" i="1" dirty="0">
              <a:latin typeface="Arial" panose="020B0604020202020204" pitchFamily="34" charset="0"/>
              <a:cs typeface="Arial" pitchFamily="34" charset="0"/>
            </a:endParaRPr>
          </a:p>
          <a:p>
            <a:pPr marL="288925" lvl="1" indent="-174625">
              <a:buClr>
                <a:srgbClr val="177B57"/>
              </a:buClr>
              <a:buSzPct val="100000"/>
              <a:buFont typeface="Arial" panose="020B0604020202020204" pitchFamily="34" charset="0"/>
              <a:buChar char="•"/>
            </a:pPr>
            <a:r>
              <a:rPr lang="en-US" sz="1100" i="1" dirty="0" smtClean="0">
                <a:latin typeface="Arial" panose="020B0604020202020204" pitchFamily="34" charset="0"/>
                <a:cs typeface="Arial" pitchFamily="34" charset="0"/>
              </a:rPr>
              <a:t>Understand </a:t>
            </a:r>
            <a:r>
              <a:rPr lang="en-US" sz="1100" i="1" dirty="0">
                <a:latin typeface="Arial" panose="020B0604020202020204" pitchFamily="34" charset="0"/>
                <a:cs typeface="Arial" pitchFamily="34" charset="0"/>
              </a:rPr>
              <a:t>demand and increasing the number of higher quality providers: </a:t>
            </a:r>
            <a:r>
              <a:rPr lang="en-US" sz="1100" dirty="0">
                <a:latin typeface="Arial" panose="020B0604020202020204" pitchFamily="34" charset="0"/>
                <a:cs typeface="Arial" pitchFamily="34" charset="0"/>
              </a:rPr>
              <a:t>Understand what barriers families face in enrolling their children in high quality early child care, test targeted solutions to address those barriers, and increase the number of high quality </a:t>
            </a:r>
            <a:r>
              <a:rPr lang="en-US" sz="1100" dirty="0" smtClean="0">
                <a:latin typeface="Arial" panose="020B0604020202020204" pitchFamily="34" charset="0"/>
                <a:cs typeface="Arial" pitchFamily="34" charset="0"/>
              </a:rPr>
              <a:t>providers seats </a:t>
            </a:r>
            <a:r>
              <a:rPr lang="en-US" sz="1100" dirty="0">
                <a:latin typeface="Arial" panose="020B0604020202020204" pitchFamily="34" charset="0"/>
                <a:cs typeface="Arial" pitchFamily="34" charset="0"/>
              </a:rPr>
              <a:t>over </a:t>
            </a:r>
            <a:r>
              <a:rPr lang="en-US" sz="1100" dirty="0" smtClean="0">
                <a:latin typeface="Arial" panose="020B0604020202020204" pitchFamily="34" charset="0"/>
                <a:cs typeface="Arial" pitchFamily="34" charset="0"/>
              </a:rPr>
              <a:t>time</a:t>
            </a:r>
          </a:p>
          <a:p>
            <a:pPr marL="288925" lvl="1" indent="-174625">
              <a:buClr>
                <a:srgbClr val="177B57"/>
              </a:buClr>
              <a:buSzPct val="100000"/>
              <a:buFont typeface="Arial" panose="020B0604020202020204" pitchFamily="34" charset="0"/>
              <a:buChar char="•"/>
            </a:pPr>
            <a:r>
              <a:rPr lang="en-US" sz="1100" i="1" dirty="0" smtClean="0">
                <a:latin typeface="Arial" panose="020B0604020202020204" pitchFamily="34" charset="0"/>
                <a:cs typeface="Arial" pitchFamily="34" charset="0"/>
              </a:rPr>
              <a:t>Enablers to drive place-based model: a</a:t>
            </a:r>
            <a:r>
              <a:rPr lang="en-US" sz="1100" dirty="0" smtClean="0">
                <a:cs typeface="Arial" pitchFamily="34" charset="0"/>
              </a:rPr>
              <a:t> single lead organization to establish goals and roles, oversee progress, and capture lessons learned; adequate resources to test full set of elements within a neighborhood; ability to track progress, including intermediary indicators to 3</a:t>
            </a:r>
            <a:r>
              <a:rPr lang="en-US" sz="1100" baseline="30000" dirty="0" smtClean="0">
                <a:cs typeface="Arial" pitchFamily="34" charset="0"/>
              </a:rPr>
              <a:t>rd</a:t>
            </a:r>
            <a:r>
              <a:rPr lang="en-US" sz="1100" dirty="0" smtClean="0">
                <a:cs typeface="Arial" pitchFamily="34" charset="0"/>
              </a:rPr>
              <a:t> grade proficiency with results being used to inform continuous improvement</a:t>
            </a:r>
          </a:p>
          <a:p>
            <a:pPr marL="288925" lvl="1" indent="-174625">
              <a:buClr>
                <a:srgbClr val="177B57"/>
              </a:buClr>
              <a:buSzPct val="100000"/>
            </a:pPr>
            <a:endParaRPr lang="en-US" sz="1100" dirty="0">
              <a:latin typeface="Arial" panose="020B0604020202020204" pitchFamily="34" charset="0"/>
              <a:cs typeface="Arial" pitchFamily="34" charset="0"/>
            </a:endParaRPr>
          </a:p>
          <a:p>
            <a:pPr>
              <a:buClr>
                <a:srgbClr val="000000"/>
              </a:buClr>
              <a:buSzPct val="100000"/>
              <a:buFont typeface=""/>
            </a:pPr>
            <a:r>
              <a:rPr lang="en-US" sz="1100" b="1" dirty="0" smtClean="0">
                <a:latin typeface="Arial" panose="020B0604020202020204" pitchFamily="34" charset="0"/>
                <a:cs typeface="Arial" pitchFamily="34" charset="0"/>
              </a:rPr>
              <a:t>Select neighborhoods for pilots that have large low-income populations, have existing place-based efforts (e.g., Project Launch efforts in South Memphis), and have a base level of community infrastructure, including provider(s) positioned to take a leadership role in building alignment (South Memphis and Frayser are leading candidates)</a:t>
            </a:r>
          </a:p>
          <a:p>
            <a:pPr>
              <a:buClr>
                <a:srgbClr val="177B57"/>
              </a:buClr>
              <a:buSzPct val="100000"/>
            </a:pPr>
            <a:endParaRPr lang="en-US" sz="1100" dirty="0" smtClean="0">
              <a:cs typeface="Arial" pitchFamily="34" charset="0"/>
            </a:endParaRPr>
          </a:p>
          <a:p>
            <a:pPr marL="288925" lvl="1" indent="-174625">
              <a:buClr>
                <a:srgbClr val="177B57"/>
              </a:buClr>
              <a:buSzPct val="100000"/>
              <a:buFont typeface="Arial" panose="020B0604020202020204" pitchFamily="34" charset="0"/>
              <a:buChar char="•"/>
            </a:pPr>
            <a:endParaRPr lang="en-US" sz="1100" dirty="0" smtClean="0">
              <a:cs typeface="Arial" pitchFamily="34" charset="0"/>
            </a:endParaRPr>
          </a:p>
          <a:p>
            <a:pPr marL="288925" lvl="1" indent="-174625">
              <a:buClr>
                <a:srgbClr val="177B57"/>
              </a:buClr>
              <a:buSzPct val="100000"/>
              <a:buFont typeface="Arial"/>
              <a:buChar char="•"/>
            </a:pPr>
            <a:endParaRPr lang="en-US" sz="1100" dirty="0" smtClean="0">
              <a:latin typeface="Arial"/>
              <a:cs typeface="Arial" pitchFamily="34" charset="0"/>
            </a:endParaRPr>
          </a:p>
          <a:p>
            <a:pPr marL="288925" lvl="1" indent="-174625">
              <a:buClr>
                <a:srgbClr val="177B57"/>
              </a:buClr>
              <a:buSzPct val="100000"/>
            </a:pPr>
            <a:endParaRPr lang="en-US" sz="1100" dirty="0" smtClean="0">
              <a:latin typeface="Arial"/>
              <a:cs typeface="Arial" pitchFamily="34" charset="0"/>
            </a:endParaRPr>
          </a:p>
          <a:p>
            <a:pPr marL="288925" lvl="1" indent="-174625">
              <a:buClr>
                <a:srgbClr val="177B57"/>
              </a:buClr>
              <a:buSzPct val="100000"/>
              <a:buFont typeface="Arial"/>
              <a:buChar char="•"/>
            </a:pPr>
            <a:endParaRPr lang="en-US" sz="1100" dirty="0">
              <a:latin typeface="Arial"/>
              <a:cs typeface="Arial" pitchFamily="34" charset="0"/>
            </a:endParaRPr>
          </a:p>
        </p:txBody>
      </p:sp>
      <p:sp>
        <p:nvSpPr>
          <p:cNvPr id="18" name="Rectangle 17"/>
          <p:cNvSpPr/>
          <p:nvPr/>
        </p:nvSpPr>
        <p:spPr>
          <a:xfrm>
            <a:off x="257585" y="1126806"/>
            <a:ext cx="1371600" cy="675332"/>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Recruit and retain high quality early educators</a:t>
            </a:r>
          </a:p>
          <a:p>
            <a:pPr algn="ctr"/>
            <a:r>
              <a:rPr lang="en-US" sz="1100" dirty="0" smtClean="0">
                <a:solidFill>
                  <a:srgbClr val="000000"/>
                </a:solidFill>
                <a:cs typeface="Arial" pitchFamily="34" charset="0"/>
              </a:rPr>
              <a:t>(continued)</a:t>
            </a:r>
          </a:p>
        </p:txBody>
      </p:sp>
      <p:sp>
        <p:nvSpPr>
          <p:cNvPr id="19" name="NumberBall"/>
          <p:cNvSpPr>
            <a:spLocks noChangeArrowheads="1"/>
          </p:cNvSpPr>
          <p:nvPr/>
        </p:nvSpPr>
        <p:spPr bwMode="gray">
          <a:xfrm>
            <a:off x="52621" y="1103910"/>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19</a:t>
            </a:r>
            <a:endParaRPr lang="en-US" sz="1100" b="1" dirty="0">
              <a:solidFill>
                <a:srgbClr val="FFFFFF"/>
              </a:solidFill>
              <a:cs typeface="Arial" pitchFamily="34" charset="0"/>
            </a:endParaRPr>
          </a:p>
        </p:txBody>
      </p:sp>
      <p:sp>
        <p:nvSpPr>
          <p:cNvPr id="8" name="Rectangle 7"/>
          <p:cNvSpPr/>
          <p:nvPr/>
        </p:nvSpPr>
        <p:spPr>
          <a:xfrm>
            <a:off x="257585" y="3343839"/>
            <a:ext cx="1371600" cy="5403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Implement a holistic place-based model</a:t>
            </a:r>
            <a:endParaRPr lang="en-US" sz="1100" b="1" dirty="0">
              <a:solidFill>
                <a:srgbClr val="000000"/>
              </a:solidFill>
              <a:cs typeface="Arial" pitchFamily="34" charset="0"/>
            </a:endParaRPr>
          </a:p>
        </p:txBody>
      </p:sp>
      <p:sp>
        <p:nvSpPr>
          <p:cNvPr id="9" name="NumberBall"/>
          <p:cNvSpPr>
            <a:spLocks noChangeArrowheads="1"/>
          </p:cNvSpPr>
          <p:nvPr/>
        </p:nvSpPr>
        <p:spPr bwMode="gray">
          <a:xfrm>
            <a:off x="134869" y="3320943"/>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20</a:t>
            </a:r>
            <a:endParaRPr lang="en-US" sz="1100" b="1" dirty="0">
              <a:solidFill>
                <a:srgbClr val="FFFFFF"/>
              </a:solidFill>
              <a:cs typeface="Arial" pitchFamily="34" charset="0"/>
            </a:endParaRPr>
          </a:p>
        </p:txBody>
      </p:sp>
    </p:spTree>
    <p:extLst>
      <p:ext uri="{BB962C8B-B14F-4D97-AF65-F5344CB8AC3E}">
        <p14:creationId xmlns:p14="http://schemas.microsoft.com/office/powerpoint/2010/main" val="1894890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Object 18" hidden="1"/>
          <p:cNvGraphicFramePr>
            <a:graphicFrameLocks noChangeAspect="1"/>
          </p:cNvGraphicFramePr>
          <p:nvPr>
            <p:custDataLst>
              <p:tags r:id="rId2"/>
            </p:custDataLst>
            <p:ext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193607" name="think-cell Slide" r:id="rId4" imgW="270" imgH="270" progId="TCLayout.ActiveDocument.1">
                  <p:embed/>
                </p:oleObj>
              </mc:Choice>
              <mc:Fallback>
                <p:oleObj name="think-cell Slide" r:id="rId4" imgW="270" imgH="270" progId="TCLayout.ActiveDocument.1">
                  <p:embed/>
                  <p:pic>
                    <p:nvPicPr>
                      <p:cNvPr id="0" name="Picture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p:nvSpPr>
        <p:spPr>
          <a:xfrm>
            <a:off x="309071" y="2777773"/>
            <a:ext cx="1462468" cy="9213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Build analytic, research and continuous improvement capability</a:t>
            </a:r>
            <a:endParaRPr lang="en-US" sz="1100" b="1" dirty="0">
              <a:solidFill>
                <a:srgbClr val="000000"/>
              </a:solidFill>
              <a:cs typeface="Arial" pitchFamily="34" charset="0"/>
            </a:endParaRPr>
          </a:p>
        </p:txBody>
      </p:sp>
      <p:sp>
        <p:nvSpPr>
          <p:cNvPr id="7" name="TextColumnContent"/>
          <p:cNvSpPr>
            <a:spLocks noChangeArrowheads="1"/>
          </p:cNvSpPr>
          <p:nvPr/>
        </p:nvSpPr>
        <p:spPr bwMode="gray">
          <a:xfrm>
            <a:off x="1896034" y="976544"/>
            <a:ext cx="7706754" cy="3597275"/>
          </a:xfrm>
          <a:prstGeom prst="rect">
            <a:avLst/>
          </a:prstGeom>
          <a:noFill/>
          <a:ln w="9525" algn="ctr">
            <a:noFill/>
            <a:miter lim="800000"/>
            <a:headEnd/>
            <a:tailEnd/>
          </a:ln>
          <a:effectLst/>
        </p:spPr>
        <p:txBody>
          <a:bodyPr tIns="91440" bIns="91440"/>
          <a:lstStyle/>
          <a:p>
            <a:r>
              <a:rPr lang="en-US" sz="1100" b="1" dirty="0" smtClean="0">
                <a:cs typeface="Arial" pitchFamily="34" charset="0"/>
              </a:rPr>
              <a:t>Build data sharing infrastructure to improve coordination of services to children and families and enable analysis that informs action</a:t>
            </a:r>
          </a:p>
          <a:p>
            <a:pPr marL="288925" lvl="1" indent="-174625">
              <a:buClr>
                <a:srgbClr val="177B57"/>
              </a:buClr>
              <a:buSzPct val="100000"/>
              <a:buFont typeface="Arial" panose="020B0604020202020204" pitchFamily="34" charset="0"/>
              <a:buChar char="•"/>
            </a:pPr>
            <a:r>
              <a:rPr lang="en-US" sz="1100" i="1" dirty="0" smtClean="0">
                <a:latin typeface="Arial" panose="020B0604020202020204" pitchFamily="34" charset="0"/>
                <a:cs typeface="Arial" pitchFamily="34" charset="0"/>
              </a:rPr>
              <a:t>Seeding Success under the PeopleFirst Board of Directors leading the creation of a more integrated data system across multiple agencies (districts, the state, service providers) </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In addition, advocate for state and local governments to better integrate data across agencies, in order to provide more coordinated and customized services to children and families</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Use integrated data to conduct longitudinal analysis of child success (e.g., to understand how various early learning and pre-K pathways contribute to k-readiness), informing continuous improvement of existing programs and decisions about which programs to scale</a:t>
            </a:r>
          </a:p>
          <a:p>
            <a:pPr>
              <a:buClr>
                <a:srgbClr val="000000"/>
              </a:buClr>
              <a:buSzPct val="100000"/>
              <a:buFont typeface=""/>
            </a:pPr>
            <a:endParaRPr lang="en-US" sz="1100" b="1" dirty="0" smtClean="0">
              <a:latin typeface="Arial"/>
              <a:cs typeface="Arial" pitchFamily="34" charset="0"/>
            </a:endParaRPr>
          </a:p>
          <a:p>
            <a:pPr>
              <a:buClr>
                <a:srgbClr val="000000"/>
              </a:buClr>
              <a:buSzPct val="100000"/>
              <a:buFont typeface=""/>
            </a:pPr>
            <a:r>
              <a:rPr lang="en-US" sz="1100" b="1" dirty="0" smtClean="0">
                <a:latin typeface="Arial"/>
                <a:cs typeface="Arial" pitchFamily="34" charset="0"/>
              </a:rPr>
              <a:t>Build analytic, research and continuous improvement capability</a:t>
            </a:r>
          </a:p>
          <a:p>
            <a:pPr marL="288925" lvl="1" indent="-174625">
              <a:buClr>
                <a:srgbClr val="177B57"/>
              </a:buClr>
              <a:buSzPct val="100000"/>
              <a:buFont typeface="Arial" panose="020B0604020202020204" pitchFamily="34" charset="0"/>
              <a:buChar char="•"/>
            </a:pPr>
            <a:r>
              <a:rPr lang="en-US" sz="1100" i="1" dirty="0" smtClean="0">
                <a:latin typeface="Arial" panose="020B0604020202020204" pitchFamily="34" charset="0"/>
                <a:cs typeface="Arial" pitchFamily="34" charset="0"/>
              </a:rPr>
              <a:t>Continue to support work of Seeding Success, Memphis Data Partners, Early Success Coalition, several Education Pioneers (placed in a number of organizations), and other organizations which are working to conduct analysis to inform continuous improvement and understand effectiveness of existing programs</a:t>
            </a:r>
          </a:p>
          <a:p>
            <a:pPr marL="288925" lvl="1" indent="-174625">
              <a:buClr>
                <a:srgbClr val="177B57"/>
              </a:buClr>
              <a:buSzPct val="100000"/>
              <a:buFont typeface="Arial" panose="020B0604020202020204" pitchFamily="34" charset="0"/>
              <a:buChar char="•"/>
            </a:pPr>
            <a:r>
              <a:rPr lang="en-US" sz="1100" dirty="0" smtClean="0"/>
              <a:t>Ensure that roles and responsibilities of all partnerships (e.g., between districts and other organizations) are clearly articulated and mutually understood</a:t>
            </a:r>
            <a:endParaRPr lang="en-US" sz="1100" dirty="0" smtClean="0">
              <a:latin typeface="Arial" panose="020B0604020202020204" pitchFamily="34" charset="0"/>
              <a:cs typeface="Arial" pitchFamily="34" charset="0"/>
            </a:endParaRP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Consider partnerships with universities and/or research organizations to conduct deeper research and analysis of data to inform continuous improvement</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Build community capacity to support school operators and service providers in making decisions based on research and analysis</a:t>
            </a:r>
            <a:endParaRPr lang="en-US" sz="1100" dirty="0">
              <a:latin typeface="Arial" panose="020B0604020202020204" pitchFamily="34" charset="0"/>
              <a:cs typeface="Arial" pitchFamily="34" charset="0"/>
            </a:endParaRPr>
          </a:p>
          <a:p>
            <a:pPr marL="288925" lvl="1" indent="-174625">
              <a:buClr>
                <a:srgbClr val="177B57"/>
              </a:buClr>
              <a:buSzPct val="100000"/>
              <a:buFont typeface="Arial" panose="020B0604020202020204" pitchFamily="34" charset="0"/>
              <a:buChar char="•"/>
            </a:pPr>
            <a:endParaRPr lang="en-US" sz="1100" b="1" dirty="0">
              <a:latin typeface="Arial" panose="020B0604020202020204" pitchFamily="34" charset="0"/>
              <a:cs typeface="Arial" pitchFamily="34" charset="0"/>
            </a:endParaRPr>
          </a:p>
          <a:p>
            <a:pPr>
              <a:buClr>
                <a:srgbClr val="000000"/>
              </a:buClr>
              <a:buSzPct val="100000"/>
              <a:buFont typeface=""/>
            </a:pPr>
            <a:r>
              <a:rPr lang="en-US" sz="1100" b="1" dirty="0" smtClean="0">
                <a:latin typeface="Arial" panose="020B0604020202020204" pitchFamily="34" charset="0"/>
                <a:cs typeface="Arial" pitchFamily="34" charset="0"/>
              </a:rPr>
              <a:t>The PeopleFirst Partnership to operate as the backbone organization to continue to convene key stakeholder groups </a:t>
            </a:r>
            <a:r>
              <a:rPr lang="en-US" sz="1100" dirty="0" smtClean="0">
                <a:latin typeface="Arial" panose="020B0604020202020204" pitchFamily="34" charset="0"/>
                <a:cs typeface="Arial" pitchFamily="34" charset="0"/>
              </a:rPr>
              <a:t>(e.g., school districts, private providers, philanthropy, wraparound service providers, business community, local and state government)</a:t>
            </a:r>
            <a:r>
              <a:rPr lang="en-US" sz="1100" b="1" dirty="0" smtClean="0">
                <a:latin typeface="Arial" panose="020B0604020202020204" pitchFamily="34" charset="0"/>
                <a:cs typeface="Arial" pitchFamily="34" charset="0"/>
              </a:rPr>
              <a:t> and oversee implementation of the birth to 3rd grade plan in Shelby County:</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Convene key partners to take on specific roles in supporting the implementation of the plan</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Communicate and build awareness around the importance of and progress being made in early childhood education</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Enable policy and advocacy to catalyze and scale progress</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Track and measure progress along a community-wide scorecard (expansion of PeopleFirst Partnership scorecard)</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Report on progress and the state of early childhood education in Shelby County (e.g., through an annual report)</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Help bring catalytic funding to the effort</a:t>
            </a:r>
          </a:p>
          <a:p>
            <a:pPr marL="288925" lvl="1" indent="-174625">
              <a:buClr>
                <a:srgbClr val="177B57"/>
              </a:buClr>
              <a:buSzPct val="100000"/>
              <a:buFont typeface="Arial" panose="020B0604020202020204" pitchFamily="34" charset="0"/>
              <a:buChar char="•"/>
            </a:pPr>
            <a:r>
              <a:rPr lang="en-US" sz="1100" dirty="0" smtClean="0">
                <a:latin typeface="Arial" panose="020B0604020202020204" pitchFamily="34" charset="0"/>
                <a:cs typeface="Arial" pitchFamily="34" charset="0"/>
              </a:rPr>
              <a:t>Showcase pockets of promise and innovation across the community</a:t>
            </a:r>
          </a:p>
          <a:p>
            <a:pPr>
              <a:buClr>
                <a:srgbClr val="000000"/>
              </a:buClr>
              <a:buSzPct val="100000"/>
              <a:buFont typeface=""/>
            </a:pPr>
            <a:endParaRPr lang="en-US" sz="500" dirty="0">
              <a:latin typeface="Arial" panose="020B0604020202020204" pitchFamily="34" charset="0"/>
              <a:cs typeface="Arial" pitchFamily="34" charset="0"/>
            </a:endParaRPr>
          </a:p>
          <a:p>
            <a:pPr>
              <a:buClr>
                <a:srgbClr val="000000"/>
              </a:buClr>
              <a:buSzPct val="100000"/>
              <a:buFont typeface=""/>
            </a:pPr>
            <a:r>
              <a:rPr lang="en-US" sz="1100" dirty="0" smtClean="0">
                <a:latin typeface="Arial" panose="020B0604020202020204" pitchFamily="34" charset="0"/>
                <a:cs typeface="Arial" pitchFamily="34" charset="0"/>
              </a:rPr>
              <a:t>Backbone organization to have a strong talent profile that helps build leadership strength in Shelby County early education over time (both within the backbone and as a feeder to other organizations)</a:t>
            </a:r>
          </a:p>
          <a:p>
            <a:pPr>
              <a:buClr>
                <a:srgbClr val="000000"/>
              </a:buClr>
              <a:buSzPct val="100000"/>
              <a:buFont typeface=""/>
            </a:pPr>
            <a:endParaRPr lang="en-US" sz="1100" b="1" dirty="0" smtClean="0">
              <a:latin typeface="Arial" panose="020B0604020202020204" pitchFamily="34" charset="0"/>
              <a:cs typeface="Arial" pitchFamily="34" charset="0"/>
            </a:endParaRPr>
          </a:p>
          <a:p>
            <a:pPr>
              <a:buClr>
                <a:srgbClr val="000000"/>
              </a:buClr>
              <a:buSzPct val="100000"/>
              <a:buFont typeface=""/>
            </a:pPr>
            <a:endParaRPr lang="en-US" sz="1100" b="1" dirty="0" smtClean="0">
              <a:latin typeface="Arial" panose="020B0604020202020204" pitchFamily="34" charset="0"/>
              <a:cs typeface="Arial" pitchFamily="34" charset="0"/>
            </a:endParaRPr>
          </a:p>
          <a:p>
            <a:pPr marL="288925" lvl="1" indent="-174625">
              <a:buClr>
                <a:srgbClr val="177B57"/>
              </a:buClr>
              <a:buSzPct val="100000"/>
              <a:buFont typeface="Arial"/>
              <a:buChar char="•"/>
            </a:pPr>
            <a:endParaRPr lang="en-US" sz="1100" i="1" dirty="0">
              <a:latin typeface="Arial"/>
              <a:cs typeface="Arial" pitchFamily="34" charset="0"/>
            </a:endParaRPr>
          </a:p>
        </p:txBody>
      </p:sp>
      <p:sp>
        <p:nvSpPr>
          <p:cNvPr id="13" name="Rectangle 12"/>
          <p:cNvSpPr/>
          <p:nvPr/>
        </p:nvSpPr>
        <p:spPr>
          <a:xfrm>
            <a:off x="313767" y="1158807"/>
            <a:ext cx="1462468" cy="1082004"/>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Build data sharing infrastructure to coordinate services and inform action</a:t>
            </a:r>
            <a:endParaRPr lang="en-US" sz="1100" b="1" dirty="0">
              <a:solidFill>
                <a:srgbClr val="000000"/>
              </a:solidFill>
              <a:cs typeface="Arial" pitchFamily="34" charset="0"/>
            </a:endParaRPr>
          </a:p>
        </p:txBody>
      </p:sp>
      <p:sp>
        <p:nvSpPr>
          <p:cNvPr id="14" name="NumberBall"/>
          <p:cNvSpPr>
            <a:spLocks noChangeArrowheads="1"/>
          </p:cNvSpPr>
          <p:nvPr/>
        </p:nvSpPr>
        <p:spPr bwMode="gray">
          <a:xfrm>
            <a:off x="108803" y="1059711"/>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21</a:t>
            </a:r>
            <a:endParaRPr lang="en-US" sz="1100" b="1" dirty="0">
              <a:solidFill>
                <a:srgbClr val="FFFFFF"/>
              </a:solidFill>
              <a:cs typeface="Arial" pitchFamily="34" charset="0"/>
            </a:endParaRPr>
          </a:p>
        </p:txBody>
      </p:sp>
      <p:sp>
        <p:nvSpPr>
          <p:cNvPr id="17" name="NumberBall"/>
          <p:cNvSpPr>
            <a:spLocks noChangeArrowheads="1"/>
          </p:cNvSpPr>
          <p:nvPr/>
        </p:nvSpPr>
        <p:spPr bwMode="gray">
          <a:xfrm>
            <a:off x="120523" y="2708499"/>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22</a:t>
            </a:r>
            <a:endParaRPr lang="en-US" sz="1100" b="1" dirty="0">
              <a:solidFill>
                <a:srgbClr val="FFFFFF"/>
              </a:solidFill>
              <a:cs typeface="Arial" pitchFamily="34" charset="0"/>
            </a:endParaRPr>
          </a:p>
        </p:txBody>
      </p:sp>
      <p:sp>
        <p:nvSpPr>
          <p:cNvPr id="20" name="Title 1"/>
          <p:cNvSpPr txBox="1">
            <a:spLocks/>
          </p:cNvSpPr>
          <p:nvPr/>
        </p:nvSpPr>
        <p:spPr>
          <a:xfrm>
            <a:off x="454107" y="159000"/>
            <a:ext cx="8690400" cy="831600"/>
          </a:xfrm>
          <a:prstGeom prst="rect">
            <a:avLst/>
          </a:prstGeom>
        </p:spPr>
        <p:txBody>
          <a:bodyPr vert="horz" lIns="0" tIns="45720" rIns="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uLnTx/>
                <a:uFillTx/>
                <a:latin typeface="+mj-lt"/>
                <a:ea typeface="+mj-ea"/>
                <a:cs typeface="+mj-cs"/>
              </a:rPr>
              <a:t>Continuum recommendations (III)</a:t>
            </a:r>
            <a:endParaRPr kumimoji="0" lang="en-US" sz="2400" b="1" i="0" u="none" strike="noStrike" kern="1200" cap="none" spc="0" normalizeH="0" baseline="0" noProof="0" dirty="0">
              <a:ln>
                <a:noFill/>
              </a:ln>
              <a:solidFill>
                <a:schemeClr val="tx2"/>
              </a:solidFill>
              <a:effectLst/>
              <a:uLnTx/>
              <a:uFillTx/>
              <a:latin typeface="+mj-lt"/>
              <a:ea typeface="+mj-ea"/>
              <a:cs typeface="+mj-cs"/>
            </a:endParaRPr>
          </a:p>
        </p:txBody>
      </p:sp>
      <p:sp>
        <p:nvSpPr>
          <p:cNvPr id="15" name="Rectangle 14"/>
          <p:cNvSpPr/>
          <p:nvPr/>
        </p:nvSpPr>
        <p:spPr>
          <a:xfrm>
            <a:off x="304373" y="4620507"/>
            <a:ext cx="1462468" cy="14547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The PeopleFirst Partnership, as the backbone organization, to coordinate and oversee implementation of the plan</a:t>
            </a:r>
            <a:endParaRPr lang="en-US" sz="1100" b="1" dirty="0">
              <a:solidFill>
                <a:srgbClr val="000000"/>
              </a:solidFill>
              <a:cs typeface="Arial" pitchFamily="34" charset="0"/>
            </a:endParaRPr>
          </a:p>
        </p:txBody>
      </p:sp>
      <p:sp>
        <p:nvSpPr>
          <p:cNvPr id="16" name="NumberBall"/>
          <p:cNvSpPr>
            <a:spLocks noChangeArrowheads="1"/>
          </p:cNvSpPr>
          <p:nvPr/>
        </p:nvSpPr>
        <p:spPr bwMode="gray">
          <a:xfrm>
            <a:off x="115825" y="4551233"/>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23</a:t>
            </a:r>
            <a:endParaRPr lang="en-US" sz="1100" b="1" dirty="0">
              <a:solidFill>
                <a:srgbClr val="FFFFFF"/>
              </a:solidFill>
              <a:cs typeface="Arial" pitchFamily="34" charset="0"/>
            </a:endParaRPr>
          </a:p>
        </p:txBody>
      </p:sp>
    </p:spTree>
    <p:extLst>
      <p:ext uri="{BB962C8B-B14F-4D97-AF65-F5344CB8AC3E}">
        <p14:creationId xmlns:p14="http://schemas.microsoft.com/office/powerpoint/2010/main" val="270896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for this document</a:t>
            </a:r>
            <a:endParaRPr lang="en-US" dirty="0"/>
          </a:p>
        </p:txBody>
      </p:sp>
      <p:sp>
        <p:nvSpPr>
          <p:cNvPr id="3" name="Text Placeholder 2"/>
          <p:cNvSpPr>
            <a:spLocks noGrp="1"/>
          </p:cNvSpPr>
          <p:nvPr>
            <p:ph type="body" sz="quarter" idx="10"/>
          </p:nvPr>
        </p:nvSpPr>
        <p:spPr/>
        <p:txBody>
          <a:bodyPr/>
          <a:lstStyle/>
          <a:p>
            <a:r>
              <a:rPr lang="en-US" dirty="0" smtClean="0"/>
              <a:t>This is a Plan for improving the state of early childhood (birth to 3</a:t>
            </a:r>
            <a:r>
              <a:rPr lang="en-US" baseline="30000" dirty="0" smtClean="0"/>
              <a:t>rd</a:t>
            </a:r>
            <a:r>
              <a:rPr lang="en-US" dirty="0" smtClean="0"/>
              <a:t> grade) in Shelby County and was developed with the intent of building on existing efforts that are helping make progress and forming a set of recommendations that address the highest priority needs and gaps to ultimately improve 3</a:t>
            </a:r>
            <a:r>
              <a:rPr lang="en-US" baseline="30000" dirty="0" smtClean="0"/>
              <a:t>rd</a:t>
            </a:r>
            <a:r>
              <a:rPr lang="en-US" dirty="0" smtClean="0"/>
              <a:t> grade proficiency in Shelby County.</a:t>
            </a:r>
          </a:p>
          <a:p>
            <a:endParaRPr lang="en-US" dirty="0" smtClean="0"/>
          </a:p>
          <a:p>
            <a:r>
              <a:rPr lang="en-US" dirty="0" smtClean="0"/>
              <a:t>This Plan was developed by a consortium of public and private stakeholders in Shelby County from September to December 2015 with support from The Boston Consulting Group.  BCG helped develop a fact-base, analyze the current state, and understand perspectives from experts and leaders in order to inform the set of recommendations included in this Plan.</a:t>
            </a:r>
          </a:p>
          <a:p>
            <a:endParaRPr lang="en-US" dirty="0"/>
          </a:p>
          <a:p>
            <a:r>
              <a:rPr lang="en-US" dirty="0" smtClean="0"/>
              <a:t>For any questions regarding this Plan, please contact Lora Jobe, the Executive Director of the PeopleFirst Partnership, </a:t>
            </a:r>
            <a:r>
              <a:rPr lang="en-US" dirty="0"/>
              <a:t>at </a:t>
            </a:r>
            <a:r>
              <a:rPr lang="en-US" dirty="0" smtClean="0">
                <a:hlinkClick r:id="rId2"/>
              </a:rPr>
              <a:t>ljobe@peoplefirstpartnership.org</a:t>
            </a:r>
            <a:endParaRPr lang="en-US" dirty="0" smtClean="0"/>
          </a:p>
          <a:p>
            <a:endParaRPr lang="en-US" dirty="0" smtClean="0"/>
          </a:p>
          <a:p>
            <a:endParaRPr lang="en-US" dirty="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4272658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and deliverables for this effort</a:t>
            </a:r>
            <a:endParaRPr lang="en-US" sz="1600" b="0" dirty="0"/>
          </a:p>
        </p:txBody>
      </p:sp>
      <p:sp>
        <p:nvSpPr>
          <p:cNvPr id="3" name="Text Placeholder 2"/>
          <p:cNvSpPr>
            <a:spLocks noGrp="1"/>
          </p:cNvSpPr>
          <p:nvPr>
            <p:ph type="body" sz="quarter" idx="10"/>
          </p:nvPr>
        </p:nvSpPr>
        <p:spPr>
          <a:xfrm>
            <a:off x="693690" y="2030731"/>
            <a:ext cx="8686800" cy="4617720"/>
          </a:xfrm>
        </p:spPr>
        <p:txBody>
          <a:bodyPr/>
          <a:lstStyle/>
          <a:p>
            <a:pPr>
              <a:spcBef>
                <a:spcPts val="0"/>
              </a:spcBef>
            </a:pPr>
            <a:r>
              <a:rPr lang="en-US" sz="1200" dirty="0" smtClean="0"/>
              <a:t>Common metrics and targets for Shelby County along the </a:t>
            </a:r>
            <a:r>
              <a:rPr lang="en-US" sz="1200" u="sng" dirty="0" smtClean="0"/>
              <a:t>birth-to-third grade continuum</a:t>
            </a:r>
            <a:r>
              <a:rPr lang="en-US" sz="1200" dirty="0" smtClean="0"/>
              <a:t> (e.g., K readiness, third-grade reading)</a:t>
            </a:r>
          </a:p>
          <a:p>
            <a:pPr lvl="1">
              <a:spcBef>
                <a:spcPts val="0"/>
              </a:spcBef>
            </a:pPr>
            <a:r>
              <a:rPr lang="en-US" sz="1200" dirty="0" smtClean="0"/>
              <a:t>Will include common definitions of metrics that research indicates are the most important intermediate milestones on the way to third-grade literacy  </a:t>
            </a:r>
          </a:p>
          <a:p>
            <a:pPr lvl="1">
              <a:spcBef>
                <a:spcPts val="0"/>
              </a:spcBef>
            </a:pPr>
            <a:r>
              <a:rPr lang="en-US" sz="1200" dirty="0" smtClean="0"/>
              <a:t>Purpose: both to inform strategy and to show progress over time</a:t>
            </a:r>
          </a:p>
          <a:p>
            <a:pPr lvl="1">
              <a:spcBef>
                <a:spcPts val="0"/>
              </a:spcBef>
            </a:pPr>
            <a:r>
              <a:rPr lang="en-US" sz="1200" dirty="0" smtClean="0"/>
              <a:t>Audiences: the public, educators and other service providers, and policymakers</a:t>
            </a:r>
          </a:p>
          <a:p>
            <a:pPr>
              <a:spcBef>
                <a:spcPts val="0"/>
              </a:spcBef>
            </a:pPr>
            <a:r>
              <a:rPr lang="en-US" sz="1200" dirty="0" smtClean="0"/>
              <a:t> </a:t>
            </a:r>
          </a:p>
          <a:p>
            <a:pPr>
              <a:spcBef>
                <a:spcPts val="0"/>
              </a:spcBef>
            </a:pPr>
            <a:r>
              <a:rPr lang="en-US" sz="1200" dirty="0" smtClean="0"/>
              <a:t>A plan for enabling the ongoing measurement of these metrics over time</a:t>
            </a:r>
          </a:p>
          <a:p>
            <a:pPr lvl="1">
              <a:spcBef>
                <a:spcPts val="0"/>
              </a:spcBef>
              <a:buClr>
                <a:srgbClr val="177B57"/>
              </a:buClr>
              <a:buSzPct val="100000"/>
              <a:buFont typeface="Arial"/>
              <a:buChar char="•"/>
            </a:pPr>
            <a:r>
              <a:rPr lang="en-US" sz="1200" dirty="0" smtClean="0">
                <a:solidFill>
                  <a:srgbClr val="000000"/>
                </a:solidFill>
                <a:latin typeface="Arial"/>
              </a:rPr>
              <a:t>Inventory of current data availability and gaps</a:t>
            </a:r>
          </a:p>
          <a:p>
            <a:pPr lvl="1">
              <a:spcBef>
                <a:spcPts val="0"/>
              </a:spcBef>
              <a:buClr>
                <a:srgbClr val="177B57"/>
              </a:buClr>
              <a:buSzPct val="100000"/>
              <a:buFont typeface="Arial"/>
              <a:buChar char="•"/>
            </a:pPr>
            <a:r>
              <a:rPr lang="en-US" sz="1200" dirty="0" smtClean="0">
                <a:solidFill>
                  <a:srgbClr val="000000"/>
                </a:solidFill>
                <a:latin typeface="Arial"/>
              </a:rPr>
              <a:t>Recommendations for closing gaps and improving data capture and sharing.  May include, for example, recommendations for improving data linkages across 0-3, PK, and K-3 providers</a:t>
            </a:r>
          </a:p>
          <a:p>
            <a:pPr>
              <a:spcBef>
                <a:spcPts val="0"/>
              </a:spcBef>
            </a:pPr>
            <a:r>
              <a:rPr lang="en-US" sz="1200" dirty="0" smtClean="0"/>
              <a:t> </a:t>
            </a:r>
          </a:p>
          <a:p>
            <a:pPr marL="0" lvl="1" indent="0">
              <a:spcBef>
                <a:spcPts val="0"/>
              </a:spcBef>
              <a:buClrTx/>
              <a:buNone/>
            </a:pPr>
            <a:r>
              <a:rPr lang="en-US" sz="1200" b="1" dirty="0" smtClean="0">
                <a:solidFill>
                  <a:srgbClr val="000000"/>
                </a:solidFill>
              </a:rPr>
              <a:t>Map of service providers and stakeholders involved in delivery and support along the continuum</a:t>
            </a:r>
          </a:p>
          <a:p>
            <a:pPr>
              <a:spcBef>
                <a:spcPts val="0"/>
              </a:spcBef>
            </a:pPr>
            <a:endParaRPr lang="en-US" sz="1200" dirty="0" smtClean="0"/>
          </a:p>
          <a:p>
            <a:pPr>
              <a:spcBef>
                <a:spcPts val="0"/>
              </a:spcBef>
            </a:pPr>
            <a:r>
              <a:rPr lang="en-US" sz="1200" dirty="0" smtClean="0"/>
              <a:t>Analysis of Shelby County's birth to third grade current state</a:t>
            </a:r>
          </a:p>
          <a:p>
            <a:pPr lvl="1">
              <a:spcBef>
                <a:spcPts val="0"/>
              </a:spcBef>
              <a:buClr>
                <a:srgbClr val="177B57"/>
              </a:buClr>
              <a:buSzPct val="100000"/>
              <a:buFont typeface="Arial"/>
              <a:buChar char="•"/>
            </a:pPr>
            <a:r>
              <a:rPr lang="en-US" sz="1200" dirty="0" smtClean="0">
                <a:solidFill>
                  <a:srgbClr val="000000"/>
                </a:solidFill>
                <a:latin typeface="Arial"/>
              </a:rPr>
              <a:t>Participation rates, performance/quality, inventory of current improvement efforts</a:t>
            </a:r>
          </a:p>
          <a:p>
            <a:pPr lvl="1">
              <a:spcBef>
                <a:spcPts val="0"/>
              </a:spcBef>
              <a:buClr>
                <a:srgbClr val="177B57"/>
              </a:buClr>
              <a:buSzPct val="100000"/>
              <a:buFont typeface="Arial"/>
              <a:buChar char="•"/>
            </a:pPr>
            <a:r>
              <a:rPr lang="en-US" sz="1200" dirty="0" smtClean="0">
                <a:solidFill>
                  <a:srgbClr val="000000"/>
                </a:solidFill>
                <a:latin typeface="Arial"/>
              </a:rPr>
              <a:t>Strengths and gaps (e.g., capacity gaps, coordination gaps across operators)</a:t>
            </a:r>
          </a:p>
          <a:p>
            <a:pPr>
              <a:spcBef>
                <a:spcPts val="0"/>
              </a:spcBef>
            </a:pPr>
            <a:r>
              <a:rPr lang="en-US" sz="1200" dirty="0" smtClean="0"/>
              <a:t> </a:t>
            </a:r>
          </a:p>
          <a:p>
            <a:pPr>
              <a:spcBef>
                <a:spcPts val="0"/>
              </a:spcBef>
            </a:pPr>
            <a:r>
              <a:rPr lang="en-US" sz="1200" dirty="0" smtClean="0"/>
              <a:t>Recommended strategies for addressing highest-priority gaps and opportunities</a:t>
            </a:r>
          </a:p>
          <a:p>
            <a:pPr lvl="1">
              <a:spcBef>
                <a:spcPts val="0"/>
              </a:spcBef>
            </a:pPr>
            <a:r>
              <a:rPr lang="en-US" sz="1200" dirty="0" smtClean="0"/>
              <a:t>Clearly identifying ownership of each strategy</a:t>
            </a:r>
          </a:p>
          <a:p>
            <a:pPr lvl="1">
              <a:spcBef>
                <a:spcPts val="0"/>
              </a:spcBef>
            </a:pPr>
            <a:r>
              <a:rPr lang="en-US" sz="1200" dirty="0" smtClean="0"/>
              <a:t>Mapping strategies' estimated costs and identifying current resourcing, gaps, and potential funding streams</a:t>
            </a:r>
          </a:p>
          <a:p>
            <a:pPr>
              <a:spcBef>
                <a:spcPts val="0"/>
              </a:spcBef>
            </a:pPr>
            <a:r>
              <a:rPr lang="en-US" sz="1200" dirty="0" smtClean="0"/>
              <a:t> </a:t>
            </a:r>
          </a:p>
          <a:p>
            <a:pPr>
              <a:spcBef>
                <a:spcPts val="0"/>
              </a:spcBef>
            </a:pPr>
            <a:r>
              <a:rPr lang="en-US" sz="1200" dirty="0" smtClean="0"/>
              <a:t>Coalition of operators, support providers, community leaders, and funders aligned behind the plan and primed to support and monitor implementation progress </a:t>
            </a:r>
            <a:endParaRPr lang="en-US" sz="1200" dirty="0"/>
          </a:p>
        </p:txBody>
      </p:sp>
      <p:sp>
        <p:nvSpPr>
          <p:cNvPr id="6" name="NumberBall"/>
          <p:cNvSpPr>
            <a:spLocks noChangeArrowheads="1"/>
          </p:cNvSpPr>
          <p:nvPr/>
        </p:nvSpPr>
        <p:spPr bwMode="gray">
          <a:xfrm>
            <a:off x="341479" y="1981200"/>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400" b="1" dirty="0">
                <a:solidFill>
                  <a:srgbClr val="FFFFFF"/>
                </a:solidFill>
                <a:latin typeface="Arial" pitchFamily="34" charset="0"/>
                <a:cs typeface="Arial" pitchFamily="34" charset="0"/>
              </a:rPr>
              <a:t>1</a:t>
            </a:r>
          </a:p>
        </p:txBody>
      </p:sp>
      <p:sp>
        <p:nvSpPr>
          <p:cNvPr id="7" name="NumberBall"/>
          <p:cNvSpPr>
            <a:spLocks noChangeArrowheads="1"/>
          </p:cNvSpPr>
          <p:nvPr/>
        </p:nvSpPr>
        <p:spPr bwMode="gray">
          <a:xfrm>
            <a:off x="341479" y="3257552"/>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400" b="1" dirty="0">
                <a:solidFill>
                  <a:srgbClr val="FFFFFF"/>
                </a:solidFill>
                <a:latin typeface="Arial" pitchFamily="34" charset="0"/>
                <a:cs typeface="Arial" pitchFamily="34" charset="0"/>
              </a:rPr>
              <a:t>2</a:t>
            </a:r>
          </a:p>
        </p:txBody>
      </p:sp>
      <p:sp>
        <p:nvSpPr>
          <p:cNvPr id="8" name="NumberBall"/>
          <p:cNvSpPr>
            <a:spLocks noChangeArrowheads="1"/>
          </p:cNvSpPr>
          <p:nvPr/>
        </p:nvSpPr>
        <p:spPr bwMode="gray">
          <a:xfrm>
            <a:off x="341479" y="4157664"/>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400" b="1" dirty="0">
                <a:solidFill>
                  <a:srgbClr val="FFFFFF"/>
                </a:solidFill>
                <a:latin typeface="Arial" pitchFamily="34" charset="0"/>
                <a:cs typeface="Arial" pitchFamily="34" charset="0"/>
              </a:rPr>
              <a:t>3</a:t>
            </a:r>
          </a:p>
        </p:txBody>
      </p:sp>
      <p:sp>
        <p:nvSpPr>
          <p:cNvPr id="9" name="NumberBall"/>
          <p:cNvSpPr>
            <a:spLocks noChangeArrowheads="1"/>
          </p:cNvSpPr>
          <p:nvPr/>
        </p:nvSpPr>
        <p:spPr bwMode="gray">
          <a:xfrm>
            <a:off x="341479" y="4543424"/>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400" b="1" dirty="0">
                <a:solidFill>
                  <a:srgbClr val="FFFFFF"/>
                </a:solidFill>
                <a:latin typeface="Arial" pitchFamily="34" charset="0"/>
                <a:cs typeface="Arial" pitchFamily="34" charset="0"/>
              </a:rPr>
              <a:t>4</a:t>
            </a:r>
          </a:p>
        </p:txBody>
      </p:sp>
      <p:sp>
        <p:nvSpPr>
          <p:cNvPr id="10" name="NumberBall"/>
          <p:cNvSpPr>
            <a:spLocks noChangeArrowheads="1"/>
          </p:cNvSpPr>
          <p:nvPr/>
        </p:nvSpPr>
        <p:spPr bwMode="gray">
          <a:xfrm>
            <a:off x="341479" y="5257800"/>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400" b="1" dirty="0">
                <a:solidFill>
                  <a:srgbClr val="FFFFFF"/>
                </a:solidFill>
                <a:latin typeface="Arial" pitchFamily="34" charset="0"/>
                <a:cs typeface="Arial" pitchFamily="34" charset="0"/>
              </a:rPr>
              <a:t>5</a:t>
            </a:r>
          </a:p>
        </p:txBody>
      </p:sp>
      <p:sp>
        <p:nvSpPr>
          <p:cNvPr id="11" name="NumberBall"/>
          <p:cNvSpPr>
            <a:spLocks noChangeArrowheads="1"/>
          </p:cNvSpPr>
          <p:nvPr/>
        </p:nvSpPr>
        <p:spPr bwMode="gray">
          <a:xfrm>
            <a:off x="341479" y="5986464"/>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400" b="1" dirty="0">
                <a:solidFill>
                  <a:srgbClr val="FFFFFF"/>
                </a:solidFill>
                <a:latin typeface="Arial" pitchFamily="34" charset="0"/>
                <a:cs typeface="Arial" pitchFamily="34" charset="0"/>
              </a:rPr>
              <a:t>6</a:t>
            </a:r>
          </a:p>
        </p:txBody>
      </p:sp>
      <p:sp>
        <p:nvSpPr>
          <p:cNvPr id="12" name="Rectangle 11"/>
          <p:cNvSpPr/>
          <p:nvPr/>
        </p:nvSpPr>
        <p:spPr>
          <a:xfrm>
            <a:off x="1169233" y="1295400"/>
            <a:ext cx="7210269" cy="685800"/>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300" b="1" u="sng" dirty="0" smtClean="0">
                <a:solidFill>
                  <a:schemeClr val="tx1"/>
                </a:solidFill>
                <a:latin typeface="Arial" pitchFamily="34" charset="0"/>
                <a:cs typeface="Arial" pitchFamily="34" charset="0"/>
              </a:rPr>
              <a:t>Statement of objective:</a:t>
            </a:r>
            <a:r>
              <a:rPr lang="en-US" sz="1300" u="sng" dirty="0" smtClean="0">
                <a:solidFill>
                  <a:schemeClr val="tx1"/>
                </a:solidFill>
                <a:latin typeface="Arial" pitchFamily="34" charset="0"/>
                <a:cs typeface="Arial" pitchFamily="34" charset="0"/>
              </a:rPr>
              <a:t> </a:t>
            </a:r>
          </a:p>
          <a:p>
            <a:pPr algn="ctr"/>
            <a:r>
              <a:rPr lang="en-US" sz="1300" i="1" dirty="0" smtClean="0">
                <a:solidFill>
                  <a:schemeClr val="tx1"/>
                </a:solidFill>
                <a:latin typeface="Arial" pitchFamily="34" charset="0"/>
                <a:cs typeface="Arial" pitchFamily="34" charset="0"/>
              </a:rPr>
              <a:t>All children and families in Shelby County receive the aligned, high-quality support they need from birth so that all children read on grade level by third grade </a:t>
            </a:r>
          </a:p>
        </p:txBody>
      </p:sp>
    </p:spTree>
    <p:extLst>
      <p:ext uri="{BB962C8B-B14F-4D97-AF65-F5344CB8AC3E}">
        <p14:creationId xmlns:p14="http://schemas.microsoft.com/office/powerpoint/2010/main" val="3429363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Shelby County ECE effort: process overview</a:t>
            </a:r>
            <a:endParaRPr lang="en-US" dirty="0"/>
          </a:p>
        </p:txBody>
      </p:sp>
      <p:sp>
        <p:nvSpPr>
          <p:cNvPr id="5" name="ValueChainStarter"/>
          <p:cNvSpPr>
            <a:spLocks noChangeArrowheads="1"/>
          </p:cNvSpPr>
          <p:nvPr/>
        </p:nvSpPr>
        <p:spPr bwMode="auto">
          <a:xfrm>
            <a:off x="457276" y="1571470"/>
            <a:ext cx="4493368" cy="533400"/>
          </a:xfrm>
          <a:prstGeom prst="homePlate">
            <a:avLst>
              <a:gd name="adj" fmla="val 28309"/>
            </a:avLst>
          </a:prstGeom>
          <a:solidFill>
            <a:schemeClr val="tx2"/>
          </a:solidFill>
          <a:ln w="9525" algn="ctr">
            <a:solidFill>
              <a:schemeClr val="bg1"/>
            </a:solidFill>
            <a:miter lim="800000"/>
            <a:headEnd/>
            <a:tailEnd/>
          </a:ln>
        </p:spPr>
        <p:txBody>
          <a:bodyPr lIns="182880" tIns="91440" bIns="91440" anchor="ctr"/>
          <a:lstStyle/>
          <a:p>
            <a:pPr algn="ctr" eaLnBrk="0" fontAlgn="base" hangingPunct="0">
              <a:spcBef>
                <a:spcPct val="0"/>
              </a:spcBef>
              <a:spcAft>
                <a:spcPct val="0"/>
              </a:spcAft>
            </a:pPr>
            <a:r>
              <a:rPr lang="en-US" sz="1600" b="1" dirty="0">
                <a:solidFill>
                  <a:srgbClr val="FFFFFF"/>
                </a:solidFill>
                <a:cs typeface="Arial" pitchFamily="34" charset="0"/>
              </a:rPr>
              <a:t>Build </a:t>
            </a:r>
            <a:r>
              <a:rPr lang="en-US" sz="1600" b="1" u="sng" dirty="0">
                <a:solidFill>
                  <a:srgbClr val="FFFFFF"/>
                </a:solidFill>
                <a:cs typeface="Arial" pitchFamily="34" charset="0"/>
              </a:rPr>
              <a:t>fact-base</a:t>
            </a:r>
          </a:p>
        </p:txBody>
      </p:sp>
      <p:sp>
        <p:nvSpPr>
          <p:cNvPr id="6" name="ValueChainHeader"/>
          <p:cNvSpPr>
            <a:spLocks noChangeArrowheads="1"/>
          </p:cNvSpPr>
          <p:nvPr/>
        </p:nvSpPr>
        <p:spPr bwMode="auto">
          <a:xfrm>
            <a:off x="4804570" y="1571470"/>
            <a:ext cx="4493368" cy="533400"/>
          </a:xfrm>
          <a:prstGeom prst="chevron">
            <a:avLst>
              <a:gd name="adj" fmla="val 28036"/>
            </a:avLst>
          </a:prstGeom>
          <a:solidFill>
            <a:schemeClr val="tx2"/>
          </a:solidFill>
          <a:ln w="9525" algn="ctr">
            <a:solidFill>
              <a:schemeClr val="bg1"/>
            </a:solidFill>
            <a:miter lim="800000"/>
            <a:headEnd/>
            <a:tailEnd/>
          </a:ln>
        </p:spPr>
        <p:txBody>
          <a:bodyPr lIns="182880" tIns="91440" bIns="91440" anchor="ctr"/>
          <a:lstStyle/>
          <a:p>
            <a:pPr algn="ctr" eaLnBrk="0" fontAlgn="base" hangingPunct="0">
              <a:spcBef>
                <a:spcPct val="0"/>
              </a:spcBef>
              <a:spcAft>
                <a:spcPct val="0"/>
              </a:spcAft>
            </a:pPr>
            <a:r>
              <a:rPr lang="en-US" sz="1600" b="1" dirty="0">
                <a:solidFill>
                  <a:srgbClr val="FFFFFF"/>
                </a:solidFill>
                <a:cs typeface="Arial" pitchFamily="34" charset="0"/>
              </a:rPr>
              <a:t>Develop and refine </a:t>
            </a:r>
            <a:r>
              <a:rPr lang="en-US" sz="1600" b="1" u="sng" dirty="0">
                <a:solidFill>
                  <a:srgbClr val="FFFFFF"/>
                </a:solidFill>
                <a:cs typeface="Arial" pitchFamily="34" charset="0"/>
              </a:rPr>
              <a:t>recommendations</a:t>
            </a:r>
            <a:r>
              <a:rPr lang="en-US" sz="1600" b="1" dirty="0">
                <a:solidFill>
                  <a:srgbClr val="FFFFFF"/>
                </a:solidFill>
                <a:cs typeface="Arial" pitchFamily="34" charset="0"/>
              </a:rPr>
              <a:t> and </a:t>
            </a:r>
            <a:r>
              <a:rPr lang="en-US" sz="1600" b="1" u="sng" dirty="0">
                <a:solidFill>
                  <a:srgbClr val="FFFFFF"/>
                </a:solidFill>
                <a:cs typeface="Arial" pitchFamily="34" charset="0"/>
              </a:rPr>
              <a:t>implementation plan</a:t>
            </a:r>
          </a:p>
        </p:txBody>
      </p:sp>
      <p:sp>
        <p:nvSpPr>
          <p:cNvPr id="9" name="Isosceles Triangle 8"/>
          <p:cNvSpPr>
            <a:spLocks noChangeAspect="1"/>
          </p:cNvSpPr>
          <p:nvPr/>
        </p:nvSpPr>
        <p:spPr>
          <a:xfrm>
            <a:off x="1191092" y="5514912"/>
            <a:ext cx="223345" cy="228600"/>
          </a:xfrm>
          <a:prstGeom prst="triangle">
            <a:avLst/>
          </a:prstGeom>
          <a:solidFill>
            <a:srgbClr val="C41300"/>
          </a:solidFill>
          <a:ln w="9525">
            <a:solidFill>
              <a:srgbClr val="C413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a:solidFill>
                <a:srgbClr val="000000"/>
              </a:solidFill>
              <a:cs typeface="Arial" pitchFamily="34" charset="0"/>
            </a:endParaRPr>
          </a:p>
        </p:txBody>
      </p:sp>
      <p:sp>
        <p:nvSpPr>
          <p:cNvPr id="10" name="TextBox 9"/>
          <p:cNvSpPr txBox="1"/>
          <p:nvPr/>
        </p:nvSpPr>
        <p:spPr>
          <a:xfrm>
            <a:off x="536030" y="5685144"/>
            <a:ext cx="1608083" cy="366424"/>
          </a:xfrm>
          <a:prstGeom prst="rect">
            <a:avLst/>
          </a:prstGeom>
          <a:noFill/>
        </p:spPr>
        <p:txBody>
          <a:bodyPr wrap="square" tIns="90000" bIns="90000" rtlCol="0">
            <a:spAutoFit/>
          </a:bodyPr>
          <a:lstStyle/>
          <a:p>
            <a:pPr algn="ctr"/>
            <a:r>
              <a:rPr lang="en-US" sz="1200" dirty="0">
                <a:solidFill>
                  <a:srgbClr val="000000"/>
                </a:solidFill>
                <a:cs typeface="Arial" pitchFamily="34" charset="0"/>
              </a:rPr>
              <a:t>9/4</a:t>
            </a:r>
          </a:p>
        </p:txBody>
      </p:sp>
      <p:sp>
        <p:nvSpPr>
          <p:cNvPr id="11" name="Isosceles Triangle 10"/>
          <p:cNvSpPr>
            <a:spLocks noChangeAspect="1"/>
          </p:cNvSpPr>
          <p:nvPr/>
        </p:nvSpPr>
        <p:spPr>
          <a:xfrm>
            <a:off x="2738871" y="5514912"/>
            <a:ext cx="223345" cy="228600"/>
          </a:xfrm>
          <a:prstGeom prst="triangle">
            <a:avLst/>
          </a:prstGeom>
          <a:solidFill>
            <a:srgbClr val="C41300"/>
          </a:solidFill>
          <a:ln w="9525">
            <a:solidFill>
              <a:srgbClr val="C413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a:solidFill>
                <a:srgbClr val="000000"/>
              </a:solidFill>
              <a:cs typeface="Arial" pitchFamily="34" charset="0"/>
            </a:endParaRPr>
          </a:p>
        </p:txBody>
      </p:sp>
      <p:sp>
        <p:nvSpPr>
          <p:cNvPr id="12" name="TextBox 11"/>
          <p:cNvSpPr txBox="1"/>
          <p:nvPr/>
        </p:nvSpPr>
        <p:spPr>
          <a:xfrm>
            <a:off x="2063454" y="5685144"/>
            <a:ext cx="1608083" cy="366424"/>
          </a:xfrm>
          <a:prstGeom prst="rect">
            <a:avLst/>
          </a:prstGeom>
          <a:noFill/>
        </p:spPr>
        <p:txBody>
          <a:bodyPr wrap="square" tIns="90000" bIns="90000" rtlCol="0">
            <a:spAutoFit/>
          </a:bodyPr>
          <a:lstStyle/>
          <a:p>
            <a:pPr algn="ctr"/>
            <a:r>
              <a:rPr lang="en-US" sz="1200" dirty="0">
                <a:solidFill>
                  <a:srgbClr val="000000"/>
                </a:solidFill>
                <a:cs typeface="Arial" pitchFamily="34" charset="0"/>
              </a:rPr>
              <a:t>9/23</a:t>
            </a:r>
          </a:p>
        </p:txBody>
      </p:sp>
      <p:sp>
        <p:nvSpPr>
          <p:cNvPr id="13" name="Isosceles Triangle 12"/>
          <p:cNvSpPr>
            <a:spLocks noChangeAspect="1"/>
          </p:cNvSpPr>
          <p:nvPr/>
        </p:nvSpPr>
        <p:spPr>
          <a:xfrm>
            <a:off x="4307813" y="5514912"/>
            <a:ext cx="223345" cy="228600"/>
          </a:xfrm>
          <a:prstGeom prst="triangle">
            <a:avLst/>
          </a:prstGeom>
          <a:solidFill>
            <a:srgbClr val="C41300"/>
          </a:solidFill>
          <a:ln w="9525">
            <a:solidFill>
              <a:srgbClr val="C413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a:solidFill>
                <a:srgbClr val="000000"/>
              </a:solidFill>
              <a:cs typeface="Arial" pitchFamily="34" charset="0"/>
            </a:endParaRPr>
          </a:p>
        </p:txBody>
      </p:sp>
      <p:sp>
        <p:nvSpPr>
          <p:cNvPr id="14" name="TextBox 13"/>
          <p:cNvSpPr txBox="1"/>
          <p:nvPr/>
        </p:nvSpPr>
        <p:spPr>
          <a:xfrm>
            <a:off x="3537800" y="5685144"/>
            <a:ext cx="1825896" cy="366424"/>
          </a:xfrm>
          <a:prstGeom prst="rect">
            <a:avLst/>
          </a:prstGeom>
          <a:noFill/>
        </p:spPr>
        <p:txBody>
          <a:bodyPr wrap="square" tIns="90000" bIns="90000" rtlCol="0">
            <a:spAutoFit/>
          </a:bodyPr>
          <a:lstStyle/>
          <a:p>
            <a:pPr algn="ctr"/>
            <a:r>
              <a:rPr lang="en-US" sz="1200" dirty="0">
                <a:solidFill>
                  <a:srgbClr val="000000"/>
                </a:solidFill>
                <a:cs typeface="Arial" pitchFamily="34" charset="0"/>
              </a:rPr>
              <a:t>10/21</a:t>
            </a:r>
          </a:p>
        </p:txBody>
      </p:sp>
      <p:sp>
        <p:nvSpPr>
          <p:cNvPr id="15" name="Isosceles Triangle 14"/>
          <p:cNvSpPr>
            <a:spLocks noChangeAspect="1"/>
          </p:cNvSpPr>
          <p:nvPr/>
        </p:nvSpPr>
        <p:spPr>
          <a:xfrm>
            <a:off x="6096794" y="5514912"/>
            <a:ext cx="223345" cy="228600"/>
          </a:xfrm>
          <a:prstGeom prst="triangle">
            <a:avLst/>
          </a:prstGeom>
          <a:solidFill>
            <a:srgbClr val="C41300"/>
          </a:solidFill>
          <a:ln w="9525">
            <a:solidFill>
              <a:srgbClr val="C413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a:solidFill>
                <a:srgbClr val="000000"/>
              </a:solidFill>
              <a:cs typeface="Arial" pitchFamily="34" charset="0"/>
            </a:endParaRPr>
          </a:p>
        </p:txBody>
      </p:sp>
      <p:sp>
        <p:nvSpPr>
          <p:cNvPr id="16" name="TextBox 15"/>
          <p:cNvSpPr txBox="1"/>
          <p:nvPr/>
        </p:nvSpPr>
        <p:spPr>
          <a:xfrm>
            <a:off x="5403111" y="5685144"/>
            <a:ext cx="1608083" cy="366424"/>
          </a:xfrm>
          <a:prstGeom prst="rect">
            <a:avLst/>
          </a:prstGeom>
          <a:noFill/>
        </p:spPr>
        <p:txBody>
          <a:bodyPr wrap="square" tIns="90000" bIns="90000" rtlCol="0">
            <a:spAutoFit/>
          </a:bodyPr>
          <a:lstStyle/>
          <a:p>
            <a:pPr algn="ctr"/>
            <a:r>
              <a:rPr lang="en-US" sz="1200" dirty="0">
                <a:solidFill>
                  <a:srgbClr val="000000"/>
                </a:solidFill>
                <a:cs typeface="Arial" pitchFamily="34" charset="0"/>
              </a:rPr>
              <a:t>11/4</a:t>
            </a:r>
          </a:p>
        </p:txBody>
      </p:sp>
      <p:sp>
        <p:nvSpPr>
          <p:cNvPr id="17" name="Rectangle 16"/>
          <p:cNvSpPr/>
          <p:nvPr/>
        </p:nvSpPr>
        <p:spPr>
          <a:xfrm>
            <a:off x="794" y="5287780"/>
            <a:ext cx="1001560" cy="784386"/>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200" b="1" dirty="0">
                <a:solidFill>
                  <a:srgbClr val="000000"/>
                </a:solidFill>
                <a:cs typeface="Arial" pitchFamily="34" charset="0"/>
              </a:rPr>
              <a:t>Steering Committee meetings</a:t>
            </a:r>
          </a:p>
        </p:txBody>
      </p:sp>
      <p:sp>
        <p:nvSpPr>
          <p:cNvPr id="18" name="TextBox 17"/>
          <p:cNvSpPr txBox="1"/>
          <p:nvPr/>
        </p:nvSpPr>
        <p:spPr>
          <a:xfrm>
            <a:off x="1552303" y="1206236"/>
            <a:ext cx="2242922" cy="397201"/>
          </a:xfrm>
          <a:prstGeom prst="rect">
            <a:avLst/>
          </a:prstGeom>
          <a:noFill/>
        </p:spPr>
        <p:txBody>
          <a:bodyPr wrap="none" tIns="90000" bIns="90000" rtlCol="0">
            <a:spAutoFit/>
          </a:bodyPr>
          <a:lstStyle/>
          <a:p>
            <a:pPr algn="ctr"/>
            <a:r>
              <a:rPr lang="en-US" sz="1400" i="1" dirty="0">
                <a:solidFill>
                  <a:srgbClr val="000000"/>
                </a:solidFill>
                <a:cs typeface="Arial" pitchFamily="34" charset="0"/>
              </a:rPr>
              <a:t>September – mid-October</a:t>
            </a:r>
          </a:p>
        </p:txBody>
      </p:sp>
      <p:sp>
        <p:nvSpPr>
          <p:cNvPr id="19" name="TextBox 18"/>
          <p:cNvSpPr txBox="1"/>
          <p:nvPr/>
        </p:nvSpPr>
        <p:spPr>
          <a:xfrm>
            <a:off x="5999038" y="1206236"/>
            <a:ext cx="1883849" cy="397201"/>
          </a:xfrm>
          <a:prstGeom prst="rect">
            <a:avLst/>
          </a:prstGeom>
          <a:noFill/>
        </p:spPr>
        <p:txBody>
          <a:bodyPr wrap="none" tIns="90000" bIns="90000" rtlCol="0">
            <a:spAutoFit/>
          </a:bodyPr>
          <a:lstStyle/>
          <a:p>
            <a:pPr algn="ctr"/>
            <a:r>
              <a:rPr lang="en-US" sz="1400" i="1" dirty="0">
                <a:solidFill>
                  <a:srgbClr val="000000"/>
                </a:solidFill>
                <a:cs typeface="Arial" pitchFamily="34" charset="0"/>
              </a:rPr>
              <a:t>mid-October - current</a:t>
            </a:r>
          </a:p>
        </p:txBody>
      </p:sp>
      <p:sp>
        <p:nvSpPr>
          <p:cNvPr id="21" name="TextColumnContent"/>
          <p:cNvSpPr>
            <a:spLocks noChangeArrowheads="1"/>
          </p:cNvSpPr>
          <p:nvPr/>
        </p:nvSpPr>
        <p:spPr bwMode="gray">
          <a:xfrm>
            <a:off x="685006" y="2105235"/>
            <a:ext cx="3962400" cy="3597275"/>
          </a:xfrm>
          <a:prstGeom prst="rect">
            <a:avLst/>
          </a:prstGeom>
          <a:noFill/>
          <a:ln w="9525" algn="ctr">
            <a:noFill/>
            <a:miter lim="800000"/>
            <a:headEnd/>
            <a:tailEnd/>
          </a:ln>
          <a:effectLst/>
        </p:spPr>
        <p:txBody>
          <a:bodyPr tIns="91440" bIns="91440"/>
          <a:lstStyle/>
          <a:p>
            <a:pPr marL="288925" lvl="1" indent="-174625">
              <a:buClr>
                <a:srgbClr val="177B57"/>
              </a:buClr>
              <a:buSzPct val="100000"/>
              <a:buFont typeface="Arial"/>
              <a:buChar char="•"/>
            </a:pPr>
            <a:r>
              <a:rPr lang="en-US" sz="1400" dirty="0">
                <a:solidFill>
                  <a:srgbClr val="000000"/>
                </a:solidFill>
                <a:cs typeface="Arial" pitchFamily="34" charset="0"/>
              </a:rPr>
              <a:t>Conduct one-on-one interviews with Steering Committee members and other local stakeholders</a:t>
            </a:r>
          </a:p>
          <a:p>
            <a:pPr marL="288925" lvl="1" indent="-174625">
              <a:buClr>
                <a:srgbClr val="177B57"/>
              </a:buClr>
              <a:buSzPct val="100000"/>
              <a:buFont typeface="Arial"/>
              <a:buChar char="•"/>
            </a:pPr>
            <a:r>
              <a:rPr lang="en-US" sz="1400" dirty="0">
                <a:solidFill>
                  <a:srgbClr val="000000"/>
                </a:solidFill>
                <a:cs typeface="Arial" pitchFamily="34" charset="0"/>
              </a:rPr>
              <a:t>Analyze current state data on participation, performance and quality</a:t>
            </a:r>
          </a:p>
          <a:p>
            <a:pPr marL="288925" lvl="1" indent="-174625">
              <a:buClr>
                <a:srgbClr val="177B57"/>
              </a:buClr>
              <a:buSzPct val="100000"/>
              <a:buFont typeface="Arial"/>
              <a:buChar char="•"/>
            </a:pPr>
            <a:r>
              <a:rPr lang="en-US" sz="1400" dirty="0">
                <a:solidFill>
                  <a:srgbClr val="000000"/>
                </a:solidFill>
                <a:cs typeface="Arial" pitchFamily="34" charset="0"/>
              </a:rPr>
              <a:t>Hold focus group with Kindergarten teachers in Shelby County</a:t>
            </a:r>
          </a:p>
          <a:p>
            <a:pPr marL="288925" lvl="1" indent="-174625">
              <a:buClr>
                <a:srgbClr val="177B57"/>
              </a:buClr>
              <a:buSzPct val="100000"/>
              <a:buFont typeface="Arial"/>
              <a:buChar char="•"/>
            </a:pPr>
            <a:r>
              <a:rPr lang="en-US" sz="1400" dirty="0">
                <a:solidFill>
                  <a:srgbClr val="000000"/>
                </a:solidFill>
                <a:cs typeface="Arial" pitchFamily="34" charset="0"/>
              </a:rPr>
              <a:t>Interview experts / leaders from other communities outside Shelby County</a:t>
            </a:r>
          </a:p>
          <a:p>
            <a:pPr marL="288925" lvl="1" indent="-174625">
              <a:buClr>
                <a:srgbClr val="177B57"/>
              </a:buClr>
              <a:buSzPct val="100000"/>
              <a:buFont typeface="Arial"/>
              <a:buChar char="•"/>
            </a:pPr>
            <a:r>
              <a:rPr lang="en-US" sz="1400" dirty="0">
                <a:solidFill>
                  <a:srgbClr val="000000"/>
                </a:solidFill>
                <a:cs typeface="Arial" pitchFamily="34" charset="0"/>
              </a:rPr>
              <a:t>Research emerging practices and models outside Shelby </a:t>
            </a:r>
            <a:r>
              <a:rPr lang="en-US" sz="1400" dirty="0" smtClean="0">
                <a:solidFill>
                  <a:srgbClr val="000000"/>
                </a:solidFill>
                <a:cs typeface="Arial" pitchFamily="34" charset="0"/>
              </a:rPr>
              <a:t>County</a:t>
            </a:r>
          </a:p>
          <a:p>
            <a:pPr marL="288925" lvl="1" indent="-174625">
              <a:buClr>
                <a:srgbClr val="177B57"/>
              </a:buClr>
              <a:buSzPct val="100000"/>
              <a:buFont typeface="Arial"/>
              <a:buChar char="•"/>
            </a:pPr>
            <a:r>
              <a:rPr lang="en-US" sz="1400" dirty="0" smtClean="0">
                <a:solidFill>
                  <a:srgbClr val="000000"/>
                </a:solidFill>
                <a:cs typeface="Arial" pitchFamily="34" charset="0"/>
              </a:rPr>
              <a:t>Organize working sessions to gather input on highest-priority areas</a:t>
            </a:r>
          </a:p>
          <a:p>
            <a:pPr marL="288925" lvl="1" indent="-174625">
              <a:buClr>
                <a:srgbClr val="177B57"/>
              </a:buClr>
              <a:buSzPct val="100000"/>
              <a:buFont typeface="Arial"/>
              <a:buChar char="•"/>
            </a:pPr>
            <a:r>
              <a:rPr lang="en-US" sz="1400" dirty="0" smtClean="0">
                <a:solidFill>
                  <a:srgbClr val="000000"/>
                </a:solidFill>
                <a:cs typeface="Arial" pitchFamily="34" charset="0"/>
              </a:rPr>
              <a:t>Review </a:t>
            </a:r>
            <a:r>
              <a:rPr lang="en-US" sz="1400" dirty="0">
                <a:solidFill>
                  <a:srgbClr val="000000"/>
                </a:solidFill>
                <a:cs typeface="Arial" pitchFamily="34" charset="0"/>
              </a:rPr>
              <a:t>literature on best practices linked to student outcomes</a:t>
            </a:r>
          </a:p>
        </p:txBody>
      </p:sp>
      <p:sp>
        <p:nvSpPr>
          <p:cNvPr id="23" name="TextColumnContent"/>
          <p:cNvSpPr>
            <a:spLocks noChangeArrowheads="1"/>
          </p:cNvSpPr>
          <p:nvPr/>
        </p:nvSpPr>
        <p:spPr bwMode="gray">
          <a:xfrm>
            <a:off x="5029994" y="2105235"/>
            <a:ext cx="3962400" cy="3597275"/>
          </a:xfrm>
          <a:prstGeom prst="rect">
            <a:avLst/>
          </a:prstGeom>
          <a:noFill/>
          <a:ln w="9525" algn="ctr">
            <a:noFill/>
            <a:miter lim="800000"/>
            <a:headEnd/>
            <a:tailEnd/>
          </a:ln>
          <a:effectLst/>
        </p:spPr>
        <p:txBody>
          <a:bodyPr tIns="91440" bIns="91440"/>
          <a:lstStyle/>
          <a:p>
            <a:pPr marL="288925" lvl="1" indent="-174625">
              <a:buClr>
                <a:srgbClr val="177B57"/>
              </a:buClr>
              <a:buSzPct val="100000"/>
              <a:buFont typeface="Arial"/>
              <a:buChar char="•"/>
            </a:pPr>
            <a:r>
              <a:rPr lang="en-US" sz="1400" dirty="0">
                <a:solidFill>
                  <a:srgbClr val="000000"/>
                </a:solidFill>
                <a:cs typeface="Arial" pitchFamily="34" charset="0"/>
              </a:rPr>
              <a:t>Draft recommendations based on highest-priority areas</a:t>
            </a:r>
          </a:p>
          <a:p>
            <a:pPr marL="288925" lvl="1" indent="-174625">
              <a:buClr>
                <a:srgbClr val="177B57"/>
              </a:buClr>
              <a:buSzPct val="100000"/>
              <a:buFont typeface="Arial"/>
              <a:buChar char="•"/>
            </a:pPr>
            <a:r>
              <a:rPr lang="en-US" sz="1400" dirty="0">
                <a:solidFill>
                  <a:srgbClr val="000000"/>
                </a:solidFill>
                <a:cs typeface="Arial" pitchFamily="34" charset="0"/>
              </a:rPr>
              <a:t>Receive feedback on recommendations from Steering Committee </a:t>
            </a:r>
            <a:r>
              <a:rPr lang="en-US" sz="1400" dirty="0" smtClean="0">
                <a:solidFill>
                  <a:srgbClr val="000000"/>
                </a:solidFill>
                <a:cs typeface="Arial" pitchFamily="34" charset="0"/>
              </a:rPr>
              <a:t>members and other stakeholders</a:t>
            </a:r>
          </a:p>
          <a:p>
            <a:pPr marL="288925" lvl="1" indent="-174625">
              <a:buClr>
                <a:srgbClr val="177B57"/>
              </a:buClr>
              <a:buSzPct val="100000"/>
              <a:buFont typeface="Arial"/>
              <a:buChar char="•"/>
            </a:pPr>
            <a:r>
              <a:rPr lang="en-US" sz="1400" dirty="0" smtClean="0">
                <a:solidFill>
                  <a:srgbClr val="000000"/>
                </a:solidFill>
                <a:cs typeface="Arial" pitchFamily="34" charset="0"/>
              </a:rPr>
              <a:t>Conduct working sessions to gather input on recommendations from key stakeholders</a:t>
            </a:r>
            <a:endParaRPr lang="en-US" sz="1400" dirty="0">
              <a:solidFill>
                <a:srgbClr val="000000"/>
              </a:solidFill>
              <a:cs typeface="Arial" pitchFamily="34" charset="0"/>
            </a:endParaRPr>
          </a:p>
          <a:p>
            <a:pPr marL="288925" lvl="1" indent="-174625">
              <a:buClr>
                <a:srgbClr val="177B57"/>
              </a:buClr>
              <a:buSzPct val="100000"/>
              <a:buFont typeface="Arial"/>
              <a:buChar char="•"/>
            </a:pPr>
            <a:r>
              <a:rPr lang="en-US" sz="1400" dirty="0">
                <a:solidFill>
                  <a:srgbClr val="000000"/>
                </a:solidFill>
                <a:cs typeface="Arial" pitchFamily="34" charset="0"/>
              </a:rPr>
              <a:t>Prioritize recommendations and outline preliminary timeline</a:t>
            </a:r>
          </a:p>
          <a:p>
            <a:pPr marL="288925" lvl="1" indent="-174625">
              <a:buClr>
                <a:srgbClr val="177B57"/>
              </a:buClr>
              <a:buSzPct val="100000"/>
              <a:buFont typeface="Arial"/>
              <a:buChar char="•"/>
            </a:pPr>
            <a:r>
              <a:rPr lang="en-US" sz="1400" dirty="0">
                <a:solidFill>
                  <a:srgbClr val="000000"/>
                </a:solidFill>
                <a:cs typeface="Arial" pitchFamily="34" charset="0"/>
              </a:rPr>
              <a:t>Identify policy and funding implications of recommendations</a:t>
            </a:r>
          </a:p>
          <a:p>
            <a:pPr marL="288925" lvl="1" indent="-174625">
              <a:buClr>
                <a:srgbClr val="177B57"/>
              </a:buClr>
              <a:buSzPct val="100000"/>
              <a:buFont typeface="Arial"/>
              <a:buChar char="•"/>
            </a:pPr>
            <a:r>
              <a:rPr lang="en-US" sz="1400" dirty="0">
                <a:solidFill>
                  <a:srgbClr val="000000"/>
                </a:solidFill>
                <a:cs typeface="Arial" pitchFamily="34" charset="0"/>
              </a:rPr>
              <a:t>Propose  team structure and ownership for implementation phase</a:t>
            </a:r>
          </a:p>
          <a:p>
            <a:pPr marL="288925" lvl="1" indent="-174625">
              <a:buClr>
                <a:srgbClr val="177B57"/>
              </a:buClr>
              <a:buSzPct val="100000"/>
              <a:buFont typeface="Arial"/>
              <a:buChar char="•"/>
            </a:pPr>
            <a:r>
              <a:rPr lang="en-US" sz="1400" dirty="0">
                <a:solidFill>
                  <a:srgbClr val="000000"/>
                </a:solidFill>
                <a:cs typeface="Arial" pitchFamily="34" charset="0"/>
              </a:rPr>
              <a:t>Secure Steering Committee endorsement of final plan</a:t>
            </a:r>
          </a:p>
        </p:txBody>
      </p:sp>
      <p:sp>
        <p:nvSpPr>
          <p:cNvPr id="24" name="Isosceles Triangle 23"/>
          <p:cNvSpPr>
            <a:spLocks noChangeAspect="1"/>
          </p:cNvSpPr>
          <p:nvPr/>
        </p:nvSpPr>
        <p:spPr>
          <a:xfrm>
            <a:off x="8937343" y="5523000"/>
            <a:ext cx="223345" cy="228600"/>
          </a:xfrm>
          <a:prstGeom prst="triangle">
            <a:avLst/>
          </a:prstGeom>
          <a:solidFill>
            <a:srgbClr val="C41300"/>
          </a:solidFill>
          <a:ln w="9525">
            <a:solidFill>
              <a:srgbClr val="C413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a:solidFill>
                <a:srgbClr val="000000"/>
              </a:solidFill>
              <a:cs typeface="Arial" pitchFamily="34" charset="0"/>
            </a:endParaRPr>
          </a:p>
        </p:txBody>
      </p:sp>
      <p:sp>
        <p:nvSpPr>
          <p:cNvPr id="25" name="TextBox 24"/>
          <p:cNvSpPr txBox="1"/>
          <p:nvPr/>
        </p:nvSpPr>
        <p:spPr>
          <a:xfrm>
            <a:off x="8230394" y="5693232"/>
            <a:ext cx="1608083" cy="366424"/>
          </a:xfrm>
          <a:prstGeom prst="rect">
            <a:avLst/>
          </a:prstGeom>
          <a:noFill/>
        </p:spPr>
        <p:txBody>
          <a:bodyPr wrap="square" tIns="90000" bIns="90000" rtlCol="0">
            <a:spAutoFit/>
          </a:bodyPr>
          <a:lstStyle/>
          <a:p>
            <a:pPr algn="ctr"/>
            <a:r>
              <a:rPr lang="en-US" sz="1200" dirty="0">
                <a:solidFill>
                  <a:srgbClr val="000000"/>
                </a:solidFill>
                <a:cs typeface="Arial" pitchFamily="34" charset="0"/>
              </a:rPr>
              <a:t>12/18</a:t>
            </a:r>
          </a:p>
        </p:txBody>
      </p:sp>
      <p:sp>
        <p:nvSpPr>
          <p:cNvPr id="20" name="Rectangle 19"/>
          <p:cNvSpPr/>
          <p:nvPr/>
        </p:nvSpPr>
        <p:spPr>
          <a:xfrm>
            <a:off x="-10166" y="5891234"/>
            <a:ext cx="1001560" cy="784386"/>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200" b="1" dirty="0">
                <a:solidFill>
                  <a:srgbClr val="000000"/>
                </a:solidFill>
                <a:cs typeface="Arial" pitchFamily="34" charset="0"/>
              </a:rPr>
              <a:t>Working sessions</a:t>
            </a:r>
          </a:p>
        </p:txBody>
      </p:sp>
      <p:sp>
        <p:nvSpPr>
          <p:cNvPr id="22" name="Rectangle 21"/>
          <p:cNvSpPr/>
          <p:nvPr/>
        </p:nvSpPr>
        <p:spPr>
          <a:xfrm>
            <a:off x="8839994" y="6158460"/>
            <a:ext cx="228600" cy="228600"/>
          </a:xfrm>
          <a:prstGeom prst="rect">
            <a:avLst/>
          </a:prstGeom>
          <a:solidFill>
            <a:srgbClr val="DC6E00"/>
          </a:solidFill>
          <a:ln w="9525">
            <a:solidFill>
              <a:srgbClr val="DC6E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smtClean="0">
              <a:solidFill>
                <a:schemeClr val="tx1"/>
              </a:solidFill>
              <a:latin typeface="Arial" pitchFamily="34" charset="0"/>
              <a:cs typeface="Arial" pitchFamily="34" charset="0"/>
            </a:endParaRPr>
          </a:p>
        </p:txBody>
      </p:sp>
      <p:sp>
        <p:nvSpPr>
          <p:cNvPr id="30" name="Rectangle 29"/>
          <p:cNvSpPr/>
          <p:nvPr/>
        </p:nvSpPr>
        <p:spPr>
          <a:xfrm>
            <a:off x="6553994" y="6172200"/>
            <a:ext cx="228600" cy="228600"/>
          </a:xfrm>
          <a:prstGeom prst="rect">
            <a:avLst/>
          </a:prstGeom>
          <a:solidFill>
            <a:srgbClr val="DC6E00"/>
          </a:solidFill>
          <a:ln w="9525">
            <a:solidFill>
              <a:srgbClr val="DC6E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smtClean="0">
              <a:solidFill>
                <a:schemeClr val="tx1"/>
              </a:solidFill>
              <a:latin typeface="Arial" pitchFamily="34" charset="0"/>
              <a:cs typeface="Arial" pitchFamily="34" charset="0"/>
            </a:endParaRPr>
          </a:p>
        </p:txBody>
      </p:sp>
      <p:sp>
        <p:nvSpPr>
          <p:cNvPr id="31" name="Rectangle 30"/>
          <p:cNvSpPr/>
          <p:nvPr/>
        </p:nvSpPr>
        <p:spPr>
          <a:xfrm>
            <a:off x="4170554" y="6172200"/>
            <a:ext cx="228600" cy="228600"/>
          </a:xfrm>
          <a:prstGeom prst="rect">
            <a:avLst/>
          </a:prstGeom>
          <a:solidFill>
            <a:srgbClr val="DC6E00"/>
          </a:solidFill>
          <a:ln w="9525">
            <a:solidFill>
              <a:srgbClr val="DC6E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smtClean="0">
              <a:solidFill>
                <a:schemeClr val="tx1"/>
              </a:solidFill>
              <a:latin typeface="Arial" pitchFamily="34" charset="0"/>
              <a:cs typeface="Arial" pitchFamily="34" charset="0"/>
            </a:endParaRPr>
          </a:p>
        </p:txBody>
      </p:sp>
      <p:sp>
        <p:nvSpPr>
          <p:cNvPr id="32" name="Rectangle 31"/>
          <p:cNvSpPr/>
          <p:nvPr/>
        </p:nvSpPr>
        <p:spPr>
          <a:xfrm>
            <a:off x="3760824" y="6172200"/>
            <a:ext cx="228600" cy="228600"/>
          </a:xfrm>
          <a:prstGeom prst="rect">
            <a:avLst/>
          </a:prstGeom>
          <a:solidFill>
            <a:srgbClr val="DC6E00"/>
          </a:solidFill>
          <a:ln w="9525">
            <a:solidFill>
              <a:srgbClr val="DC6E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smtClean="0">
              <a:solidFill>
                <a:schemeClr val="tx1"/>
              </a:solidFill>
              <a:latin typeface="Arial" pitchFamily="34" charset="0"/>
              <a:cs typeface="Arial" pitchFamily="34" charset="0"/>
            </a:endParaRPr>
          </a:p>
        </p:txBody>
      </p:sp>
      <p:sp>
        <p:nvSpPr>
          <p:cNvPr id="33" name="Rectangle 32"/>
          <p:cNvSpPr/>
          <p:nvPr/>
        </p:nvSpPr>
        <p:spPr>
          <a:xfrm>
            <a:off x="3351094" y="6172200"/>
            <a:ext cx="228600" cy="228600"/>
          </a:xfrm>
          <a:prstGeom prst="rect">
            <a:avLst/>
          </a:prstGeom>
          <a:solidFill>
            <a:srgbClr val="DC6E00"/>
          </a:solidFill>
          <a:ln w="9525">
            <a:solidFill>
              <a:srgbClr val="DC6E0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smtClean="0">
              <a:solidFill>
                <a:schemeClr val="tx1"/>
              </a:solidFill>
              <a:latin typeface="Arial" pitchFamily="34" charset="0"/>
              <a:cs typeface="Arial" pitchFamily="34" charset="0"/>
            </a:endParaRPr>
          </a:p>
        </p:txBody>
      </p:sp>
      <p:sp>
        <p:nvSpPr>
          <p:cNvPr id="34" name="TextBox 33"/>
          <p:cNvSpPr txBox="1"/>
          <p:nvPr/>
        </p:nvSpPr>
        <p:spPr>
          <a:xfrm>
            <a:off x="5860311" y="6339176"/>
            <a:ext cx="1608083" cy="366424"/>
          </a:xfrm>
          <a:prstGeom prst="rect">
            <a:avLst/>
          </a:prstGeom>
          <a:noFill/>
        </p:spPr>
        <p:txBody>
          <a:bodyPr wrap="square" tIns="90000" bIns="90000" rtlCol="0">
            <a:spAutoFit/>
          </a:bodyPr>
          <a:lstStyle/>
          <a:p>
            <a:pPr algn="ctr"/>
            <a:r>
              <a:rPr lang="en-US" sz="1200" dirty="0" smtClean="0">
                <a:solidFill>
                  <a:srgbClr val="000000"/>
                </a:solidFill>
                <a:cs typeface="Arial" pitchFamily="34" charset="0"/>
              </a:rPr>
              <a:t>11/11</a:t>
            </a:r>
            <a:endParaRPr lang="en-US" sz="1200" dirty="0">
              <a:solidFill>
                <a:srgbClr val="000000"/>
              </a:solidFill>
              <a:cs typeface="Arial" pitchFamily="34" charset="0"/>
            </a:endParaRPr>
          </a:p>
        </p:txBody>
      </p:sp>
      <p:sp>
        <p:nvSpPr>
          <p:cNvPr id="35" name="TextBox 34"/>
          <p:cNvSpPr txBox="1"/>
          <p:nvPr/>
        </p:nvSpPr>
        <p:spPr>
          <a:xfrm>
            <a:off x="8146311" y="6324600"/>
            <a:ext cx="1608083" cy="366424"/>
          </a:xfrm>
          <a:prstGeom prst="rect">
            <a:avLst/>
          </a:prstGeom>
          <a:noFill/>
        </p:spPr>
        <p:txBody>
          <a:bodyPr wrap="square" tIns="90000" bIns="90000" rtlCol="0">
            <a:spAutoFit/>
          </a:bodyPr>
          <a:lstStyle/>
          <a:p>
            <a:pPr algn="ctr"/>
            <a:r>
              <a:rPr lang="en-US" sz="1200" dirty="0" smtClean="0">
                <a:solidFill>
                  <a:srgbClr val="000000"/>
                </a:solidFill>
                <a:cs typeface="Arial" pitchFamily="34" charset="0"/>
              </a:rPr>
              <a:t>12/17</a:t>
            </a:r>
            <a:endParaRPr lang="en-US" sz="1200" dirty="0">
              <a:solidFill>
                <a:srgbClr val="000000"/>
              </a:solidFill>
              <a:cs typeface="Arial" pitchFamily="34" charset="0"/>
            </a:endParaRPr>
          </a:p>
        </p:txBody>
      </p:sp>
      <p:sp>
        <p:nvSpPr>
          <p:cNvPr id="36" name="TextBox 35"/>
          <p:cNvSpPr txBox="1"/>
          <p:nvPr/>
        </p:nvSpPr>
        <p:spPr>
          <a:xfrm>
            <a:off x="2601201" y="6324600"/>
            <a:ext cx="1608083" cy="366424"/>
          </a:xfrm>
          <a:prstGeom prst="rect">
            <a:avLst/>
          </a:prstGeom>
          <a:noFill/>
        </p:spPr>
        <p:txBody>
          <a:bodyPr wrap="square" tIns="90000" bIns="90000" rtlCol="0">
            <a:spAutoFit/>
          </a:bodyPr>
          <a:lstStyle/>
          <a:p>
            <a:pPr algn="ctr"/>
            <a:r>
              <a:rPr lang="en-US" sz="1200" dirty="0" smtClean="0">
                <a:solidFill>
                  <a:srgbClr val="000000"/>
                </a:solidFill>
                <a:cs typeface="Arial" pitchFamily="34" charset="0"/>
              </a:rPr>
              <a:t>10/13</a:t>
            </a:r>
            <a:endParaRPr lang="en-US" sz="1200" dirty="0">
              <a:solidFill>
                <a:srgbClr val="000000"/>
              </a:solidFill>
              <a:cs typeface="Arial" pitchFamily="34" charset="0"/>
            </a:endParaRPr>
          </a:p>
        </p:txBody>
      </p:sp>
      <p:sp>
        <p:nvSpPr>
          <p:cNvPr id="37" name="TextBox 36"/>
          <p:cNvSpPr txBox="1"/>
          <p:nvPr/>
        </p:nvSpPr>
        <p:spPr>
          <a:xfrm>
            <a:off x="3072141" y="6324600"/>
            <a:ext cx="1608083" cy="366424"/>
          </a:xfrm>
          <a:prstGeom prst="rect">
            <a:avLst/>
          </a:prstGeom>
          <a:noFill/>
        </p:spPr>
        <p:txBody>
          <a:bodyPr wrap="square" tIns="90000" bIns="90000" rtlCol="0">
            <a:spAutoFit/>
          </a:bodyPr>
          <a:lstStyle/>
          <a:p>
            <a:pPr algn="ctr"/>
            <a:r>
              <a:rPr lang="en-US" sz="1200" dirty="0" smtClean="0">
                <a:solidFill>
                  <a:srgbClr val="000000"/>
                </a:solidFill>
                <a:cs typeface="Arial" pitchFamily="34" charset="0"/>
              </a:rPr>
              <a:t>10/13</a:t>
            </a:r>
            <a:endParaRPr lang="en-US" sz="1200" dirty="0">
              <a:solidFill>
                <a:srgbClr val="000000"/>
              </a:solidFill>
              <a:cs typeface="Arial" pitchFamily="34" charset="0"/>
            </a:endParaRPr>
          </a:p>
        </p:txBody>
      </p:sp>
      <p:sp>
        <p:nvSpPr>
          <p:cNvPr id="38" name="TextBox 37"/>
          <p:cNvSpPr txBox="1"/>
          <p:nvPr/>
        </p:nvSpPr>
        <p:spPr>
          <a:xfrm>
            <a:off x="3529341" y="6324600"/>
            <a:ext cx="1608083" cy="366424"/>
          </a:xfrm>
          <a:prstGeom prst="rect">
            <a:avLst/>
          </a:prstGeom>
          <a:noFill/>
        </p:spPr>
        <p:txBody>
          <a:bodyPr wrap="square" tIns="90000" bIns="90000" rtlCol="0">
            <a:spAutoFit/>
          </a:bodyPr>
          <a:lstStyle/>
          <a:p>
            <a:pPr algn="ctr"/>
            <a:r>
              <a:rPr lang="en-US" sz="1200" dirty="0" smtClean="0">
                <a:solidFill>
                  <a:srgbClr val="000000"/>
                </a:solidFill>
                <a:cs typeface="Arial" pitchFamily="34" charset="0"/>
              </a:rPr>
              <a:t>10/14</a:t>
            </a:r>
            <a:endParaRPr lang="en-US" sz="1200" dirty="0">
              <a:solidFill>
                <a:srgbClr val="000000"/>
              </a:solidFill>
              <a:cs typeface="Arial" pitchFamily="34" charset="0"/>
            </a:endParaRPr>
          </a:p>
        </p:txBody>
      </p:sp>
    </p:spTree>
    <p:extLst>
      <p:ext uri="{BB962C8B-B14F-4D97-AF65-F5344CB8AC3E}">
        <p14:creationId xmlns:p14="http://schemas.microsoft.com/office/powerpoint/2010/main" val="4031345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000"/>
            <a:ext cx="9001126" cy="831600"/>
          </a:xfrm>
        </p:spPr>
        <p:txBody>
          <a:bodyPr/>
          <a:lstStyle/>
          <a:p>
            <a:pPr lvl="0"/>
            <a:r>
              <a:rPr lang="en-US" dirty="0" smtClean="0"/>
              <a:t>Shelby </a:t>
            </a:r>
            <a:r>
              <a:rPr lang="en-US" dirty="0"/>
              <a:t>County Early Childhood Steering </a:t>
            </a:r>
            <a:r>
              <a:rPr lang="en-US" dirty="0" smtClean="0"/>
              <a:t/>
            </a:r>
            <a:br>
              <a:rPr lang="en-US" dirty="0" smtClean="0"/>
            </a:br>
            <a:r>
              <a:rPr lang="en-US" dirty="0" smtClean="0"/>
              <a:t>Committee comprised of a diverse coalition of stakeholders...</a:t>
            </a:r>
            <a:endParaRPr lang="en-US" dirty="0"/>
          </a:p>
        </p:txBody>
      </p:sp>
      <p:sp>
        <p:nvSpPr>
          <p:cNvPr id="3" name="Text Placeholder 2"/>
          <p:cNvSpPr>
            <a:spLocks noGrp="1"/>
          </p:cNvSpPr>
          <p:nvPr>
            <p:ph type="body" sz="quarter" idx="10"/>
          </p:nvPr>
        </p:nvSpPr>
        <p:spPr>
          <a:xfrm>
            <a:off x="434885" y="1325880"/>
            <a:ext cx="4349931" cy="4617720"/>
          </a:xfrm>
        </p:spPr>
        <p:txBody>
          <a:bodyPr/>
          <a:lstStyle/>
          <a:p>
            <a:pPr>
              <a:spcBef>
                <a:spcPts val="0"/>
              </a:spcBef>
              <a:spcAft>
                <a:spcPts val="600"/>
              </a:spcAft>
            </a:pPr>
            <a:r>
              <a:rPr lang="en-US" sz="1400" dirty="0" smtClean="0"/>
              <a:t>Sandra Allen,</a:t>
            </a:r>
            <a:r>
              <a:rPr lang="en-US" sz="1400" b="0" dirty="0" smtClean="0"/>
              <a:t> LeBonheur Children’s Hospital/Early Success Coalition </a:t>
            </a:r>
          </a:p>
          <a:p>
            <a:pPr>
              <a:spcBef>
                <a:spcPts val="0"/>
              </a:spcBef>
              <a:spcAft>
                <a:spcPts val="600"/>
              </a:spcAft>
            </a:pPr>
            <a:r>
              <a:rPr lang="en-US" sz="1400" dirty="0" smtClean="0"/>
              <a:t>Malika Anderson, </a:t>
            </a:r>
            <a:r>
              <a:rPr lang="en-US" sz="1400" b="0" dirty="0" smtClean="0"/>
              <a:t>Achievement School District</a:t>
            </a:r>
          </a:p>
          <a:p>
            <a:pPr>
              <a:spcBef>
                <a:spcPts val="0"/>
              </a:spcBef>
              <a:spcAft>
                <a:spcPts val="600"/>
              </a:spcAft>
            </a:pPr>
            <a:r>
              <a:rPr lang="en-US" sz="1400" dirty="0" smtClean="0"/>
              <a:t>Jessica Ball, </a:t>
            </a:r>
            <a:r>
              <a:rPr lang="en-US" sz="1400" b="0" dirty="0" smtClean="0"/>
              <a:t>Hyde Family Foundations</a:t>
            </a:r>
          </a:p>
          <a:p>
            <a:pPr>
              <a:spcBef>
                <a:spcPts val="0"/>
              </a:spcBef>
              <a:spcAft>
                <a:spcPts val="600"/>
              </a:spcAft>
            </a:pPr>
            <a:r>
              <a:rPr lang="en-US" sz="1400" dirty="0" smtClean="0"/>
              <a:t>Jim Boyd, </a:t>
            </a:r>
            <a:r>
              <a:rPr lang="en-US" sz="1400" b="0" dirty="0" smtClean="0"/>
              <a:t>Pyramid Peak Foundation</a:t>
            </a:r>
          </a:p>
          <a:p>
            <a:pPr>
              <a:spcBef>
                <a:spcPts val="0"/>
              </a:spcBef>
              <a:spcAft>
                <a:spcPts val="600"/>
              </a:spcAft>
            </a:pPr>
            <a:r>
              <a:rPr lang="en-US" sz="1400" dirty="0" smtClean="0"/>
              <a:t>Kathy Buckman-Gibson, </a:t>
            </a:r>
            <a:r>
              <a:rPr lang="en-US" sz="1400" b="0" dirty="0" smtClean="0"/>
              <a:t>Chamber of Commerce/Chairman's Circle</a:t>
            </a:r>
          </a:p>
          <a:p>
            <a:pPr>
              <a:spcBef>
                <a:spcPts val="0"/>
              </a:spcBef>
              <a:spcAft>
                <a:spcPts val="600"/>
              </a:spcAft>
            </a:pPr>
            <a:r>
              <a:rPr lang="en-US" sz="1400" dirty="0" smtClean="0"/>
              <a:t>Kristi Ford, </a:t>
            </a:r>
            <a:r>
              <a:rPr lang="en-US" sz="1400" b="0" dirty="0" smtClean="0"/>
              <a:t>Bartlett City Schools</a:t>
            </a:r>
          </a:p>
          <a:p>
            <a:pPr>
              <a:spcBef>
                <a:spcPts val="0"/>
              </a:spcBef>
              <a:spcAft>
                <a:spcPts val="600"/>
              </a:spcAft>
            </a:pPr>
            <a:r>
              <a:rPr lang="en-US" sz="1400" dirty="0" smtClean="0"/>
              <a:t>Trina Gilliam, </a:t>
            </a:r>
            <a:r>
              <a:rPr lang="en-US" sz="1400" b="0" dirty="0" smtClean="0"/>
              <a:t>LeBonheur Children's Hospital/ </a:t>
            </a:r>
            <a:br>
              <a:rPr lang="en-US" sz="1400" b="0" dirty="0" smtClean="0"/>
            </a:br>
            <a:r>
              <a:rPr lang="en-US" sz="1400" b="0" dirty="0" smtClean="0"/>
              <a:t>Early Success Coalition </a:t>
            </a:r>
          </a:p>
          <a:p>
            <a:pPr>
              <a:spcBef>
                <a:spcPts val="0"/>
              </a:spcBef>
              <a:spcAft>
                <a:spcPts val="600"/>
              </a:spcAft>
            </a:pPr>
            <a:r>
              <a:rPr lang="en-US" sz="1400" dirty="0" smtClean="0"/>
              <a:t>Sandy Guntharp, </a:t>
            </a:r>
            <a:r>
              <a:rPr lang="en-US" sz="1400" b="0" dirty="0" smtClean="0"/>
              <a:t>Ready Set Grow/MAEYC</a:t>
            </a:r>
            <a:r>
              <a:rPr lang="en-US" sz="1400" dirty="0" smtClean="0"/>
              <a:t> </a:t>
            </a:r>
          </a:p>
          <a:p>
            <a:pPr>
              <a:spcBef>
                <a:spcPts val="0"/>
              </a:spcBef>
              <a:spcAft>
                <a:spcPts val="600"/>
              </a:spcAft>
            </a:pPr>
            <a:r>
              <a:rPr lang="en-US" sz="1400" dirty="0" smtClean="0"/>
              <a:t>Karen Harrell, </a:t>
            </a:r>
            <a:r>
              <a:rPr lang="en-US" sz="1400" b="0" dirty="0" smtClean="0"/>
              <a:t>Porter-Leath </a:t>
            </a:r>
          </a:p>
          <a:p>
            <a:pPr>
              <a:spcBef>
                <a:spcPts val="0"/>
              </a:spcBef>
              <a:spcAft>
                <a:spcPts val="600"/>
              </a:spcAft>
            </a:pPr>
            <a:r>
              <a:rPr lang="en-US" sz="1400" dirty="0" smtClean="0"/>
              <a:t>Joey Hassel, </a:t>
            </a:r>
            <a:r>
              <a:rPr lang="en-US" sz="1400" b="0" dirty="0" smtClean="0"/>
              <a:t>TN Department of Education</a:t>
            </a:r>
          </a:p>
          <a:p>
            <a:pPr>
              <a:spcBef>
                <a:spcPts val="0"/>
              </a:spcBef>
              <a:spcAft>
                <a:spcPts val="600"/>
              </a:spcAft>
            </a:pPr>
            <a:r>
              <a:rPr lang="en-US" sz="1400" dirty="0" smtClean="0"/>
              <a:t>Dr. Hank Herrod, </a:t>
            </a:r>
            <a:r>
              <a:rPr lang="en-US" sz="1400" b="0" dirty="0" smtClean="0"/>
              <a:t>The Urban Child Institute</a:t>
            </a:r>
          </a:p>
          <a:p>
            <a:pPr>
              <a:spcBef>
                <a:spcPts val="0"/>
              </a:spcBef>
              <a:spcAft>
                <a:spcPts val="600"/>
              </a:spcAft>
            </a:pPr>
            <a:r>
              <a:rPr lang="en-US" sz="1400" dirty="0" smtClean="0"/>
              <a:t>Martha Jackson, </a:t>
            </a:r>
            <a:r>
              <a:rPr lang="en-US" sz="1400" b="0" dirty="0" smtClean="0"/>
              <a:t>Jesse Mahan Child Care Center</a:t>
            </a:r>
            <a:r>
              <a:rPr lang="en-US" sz="1400" dirty="0" smtClean="0"/>
              <a:t> </a:t>
            </a:r>
          </a:p>
          <a:p>
            <a:pPr>
              <a:spcBef>
                <a:spcPts val="0"/>
              </a:spcBef>
              <a:spcAft>
                <a:spcPts val="600"/>
              </a:spcAft>
            </a:pPr>
            <a:r>
              <a:rPr lang="en-US" sz="1400" dirty="0" smtClean="0"/>
              <a:t>Jerri Jackson, </a:t>
            </a:r>
            <a:r>
              <a:rPr lang="en-US" sz="1400" b="0" dirty="0" smtClean="0"/>
              <a:t>Millington Municipal Schools</a:t>
            </a:r>
            <a:r>
              <a:rPr lang="en-US" sz="1400" dirty="0" smtClean="0"/>
              <a:t>     </a:t>
            </a:r>
          </a:p>
          <a:p>
            <a:pPr lvl="0">
              <a:spcAft>
                <a:spcPts val="600"/>
              </a:spcAft>
              <a:defRPr/>
            </a:pPr>
            <a:r>
              <a:rPr lang="en-US" sz="1400" dirty="0"/>
              <a:t>Lora Jobe, PeopleFirst Partnership</a:t>
            </a:r>
          </a:p>
          <a:p>
            <a:pPr lvl="0">
              <a:spcAft>
                <a:spcPts val="600"/>
              </a:spcAft>
              <a:defRPr/>
            </a:pPr>
            <a:r>
              <a:rPr lang="en-US" sz="1400" dirty="0"/>
              <a:t>Cate Joyce, Seeding Success </a:t>
            </a:r>
          </a:p>
          <a:p>
            <a:pPr>
              <a:spcBef>
                <a:spcPts val="0"/>
              </a:spcBef>
              <a:spcAft>
                <a:spcPts val="600"/>
              </a:spcAft>
            </a:pPr>
            <a:r>
              <a:rPr lang="en-US" sz="1400" dirty="0" smtClean="0"/>
              <a:t>  </a:t>
            </a:r>
          </a:p>
        </p:txBody>
      </p:sp>
      <p:sp>
        <p:nvSpPr>
          <p:cNvPr id="11" name="Text Placeholder 2"/>
          <p:cNvSpPr txBox="1">
            <a:spLocks/>
          </p:cNvSpPr>
          <p:nvPr/>
        </p:nvSpPr>
        <p:spPr>
          <a:xfrm>
            <a:off x="4868005" y="1325880"/>
            <a:ext cx="4349931" cy="4617720"/>
          </a:xfrm>
          <a:prstGeom prst="rect">
            <a:avLst/>
          </a:prstGeom>
        </p:spPr>
        <p:txBody>
          <a:bodyPr vert="horz" lIns="0" tIns="0" rIns="0" bIns="0" rtlCol="0">
            <a:noAutofit/>
          </a:bodyPr>
          <a:lstStyle/>
          <a:p>
            <a:pPr lvl="0">
              <a:spcAft>
                <a:spcPts val="600"/>
              </a:spcAft>
              <a:defRPr/>
            </a:pPr>
            <a:r>
              <a:rPr lang="en-US" sz="1400" b="1" dirty="0" smtClean="0"/>
              <a:t>Sean Lee, </a:t>
            </a:r>
            <a:r>
              <a:rPr lang="en-US" sz="1400" dirty="0" smtClean="0"/>
              <a:t>Porter-Leath </a:t>
            </a:r>
          </a:p>
          <a:p>
            <a:pPr lvl="0">
              <a:spcAft>
                <a:spcPts val="600"/>
              </a:spcAft>
              <a:defRPr/>
            </a:pPr>
            <a:r>
              <a:rPr lang="en-US" sz="1400" b="1" dirty="0" smtClean="0"/>
              <a:t>Mayor Mark Luttrell</a:t>
            </a:r>
            <a:r>
              <a:rPr lang="en-US" sz="1400" dirty="0" smtClean="0"/>
              <a:t>, Shelby County Government</a:t>
            </a:r>
            <a:r>
              <a:rPr lang="en-US" sz="1400" b="1" dirty="0" smtClean="0"/>
              <a:t> </a:t>
            </a:r>
          </a:p>
          <a:p>
            <a:pPr lvl="0">
              <a:spcAft>
                <a:spcPts val="600"/>
              </a:spcAft>
              <a:defRPr/>
            </a:pPr>
            <a:r>
              <a:rPr lang="en-US" sz="1400" b="1" dirty="0" smtClean="0"/>
              <a:t>Dr. Deanna McClendon, </a:t>
            </a:r>
            <a:r>
              <a:rPr lang="en-US" sz="1400" dirty="0" smtClean="0"/>
              <a:t>Shelby County Schools</a:t>
            </a:r>
          </a:p>
          <a:p>
            <a:pPr lvl="0">
              <a:spcAft>
                <a:spcPts val="600"/>
              </a:spcAft>
              <a:defRPr/>
            </a:pPr>
            <a:r>
              <a:rPr lang="en-US" sz="1400" b="1" dirty="0"/>
              <a:t>Katie McPherson</a:t>
            </a:r>
            <a:r>
              <a:rPr lang="en-US" sz="1400" dirty="0"/>
              <a:t>, Achievement School District </a:t>
            </a:r>
          </a:p>
          <a:p>
            <a:pPr lvl="0">
              <a:spcAft>
                <a:spcPts val="600"/>
              </a:spcAft>
              <a:defRPr/>
            </a:pPr>
            <a:r>
              <a:rPr lang="en-US" sz="1400" b="1" dirty="0"/>
              <a:t>Misty Moody,</a:t>
            </a:r>
            <a:r>
              <a:rPr lang="en-US" sz="1400" dirty="0"/>
              <a:t> TN Department of Education</a:t>
            </a:r>
          </a:p>
          <a:p>
            <a:pPr lvl="0">
              <a:spcAft>
                <a:spcPts val="600"/>
              </a:spcAft>
              <a:defRPr/>
            </a:pPr>
            <a:r>
              <a:rPr lang="en-US" sz="1400" b="1" dirty="0" smtClean="0"/>
              <a:t>Dr. Mary Palmer, </a:t>
            </a:r>
            <a:r>
              <a:rPr lang="en-US" sz="1400" dirty="0" smtClean="0"/>
              <a:t>Southwest Tennessee Community College</a:t>
            </a:r>
          </a:p>
          <a:p>
            <a:pPr lvl="0">
              <a:spcAft>
                <a:spcPts val="600"/>
              </a:spcAft>
              <a:defRPr/>
            </a:pPr>
            <a:r>
              <a:rPr lang="en-US" sz="1400" b="1" dirty="0" smtClean="0"/>
              <a:t>Chris Peck, </a:t>
            </a:r>
            <a:r>
              <a:rPr lang="en-US" sz="1400" dirty="0" smtClean="0"/>
              <a:t>ACE Foundation</a:t>
            </a:r>
          </a:p>
          <a:p>
            <a:pPr lvl="0">
              <a:spcAft>
                <a:spcPts val="600"/>
              </a:spcAft>
              <a:defRPr/>
            </a:pPr>
            <a:r>
              <a:rPr lang="en-US" sz="1400" b="1" dirty="0" smtClean="0"/>
              <a:t>Dianne Polly, </a:t>
            </a:r>
            <a:r>
              <a:rPr lang="en-US" sz="1400" dirty="0" smtClean="0"/>
              <a:t>Shelby County Education Foundation</a:t>
            </a:r>
            <a:r>
              <a:rPr lang="en-US" sz="1400" b="1" dirty="0" smtClean="0"/>
              <a:t> </a:t>
            </a:r>
          </a:p>
          <a:p>
            <a:pPr lvl="0">
              <a:spcAft>
                <a:spcPts val="600"/>
              </a:spcAft>
              <a:defRPr/>
            </a:pPr>
            <a:r>
              <a:rPr lang="en-US" sz="1400" b="1" dirty="0" smtClean="0"/>
              <a:t>Dr. Barbara Prescott, </a:t>
            </a:r>
            <a:r>
              <a:rPr lang="en-US" sz="1400" dirty="0" smtClean="0"/>
              <a:t>PeopleFirst Partnership</a:t>
            </a:r>
            <a:r>
              <a:rPr lang="en-US" sz="1400" b="1" dirty="0" smtClean="0"/>
              <a:t> </a:t>
            </a:r>
          </a:p>
          <a:p>
            <a:pPr lvl="0">
              <a:spcAft>
                <a:spcPts val="600"/>
              </a:spcAft>
              <a:defRPr/>
            </a:pPr>
            <a:r>
              <a:rPr lang="en-US" sz="1400" b="1" dirty="0" smtClean="0"/>
              <a:t>Dr. Heidi Ramirez,</a:t>
            </a:r>
            <a:r>
              <a:rPr lang="en-US" sz="1400" dirty="0" smtClean="0"/>
              <a:t> Shelby County Schools</a:t>
            </a:r>
          </a:p>
          <a:p>
            <a:pPr lvl="0">
              <a:spcAft>
                <a:spcPts val="600"/>
              </a:spcAft>
              <a:defRPr/>
            </a:pPr>
            <a:r>
              <a:rPr lang="en-US" sz="1400" b="1" dirty="0" smtClean="0"/>
              <a:t>Dr. Loretta Rudd, </a:t>
            </a:r>
            <a:r>
              <a:rPr lang="en-US" sz="1400" dirty="0" smtClean="0"/>
              <a:t>University of Memphis </a:t>
            </a:r>
          </a:p>
          <a:p>
            <a:pPr lvl="0">
              <a:spcAft>
                <a:spcPts val="600"/>
              </a:spcAft>
              <a:defRPr/>
            </a:pPr>
            <a:r>
              <a:rPr lang="en-US" sz="1400" b="1" dirty="0" smtClean="0"/>
              <a:t>Channel Sallie, </a:t>
            </a:r>
            <a:r>
              <a:rPr lang="en-US" sz="1400" dirty="0" smtClean="0"/>
              <a:t>Shelby County Schools</a:t>
            </a:r>
          </a:p>
          <a:p>
            <a:pPr>
              <a:spcAft>
                <a:spcPts val="600"/>
              </a:spcAft>
              <a:defRPr/>
            </a:pPr>
            <a:r>
              <a:rPr lang="en-US" sz="1400" b="1" dirty="0"/>
              <a:t>Mark Sturgis,</a:t>
            </a:r>
            <a:r>
              <a:rPr lang="en-US" sz="1400" dirty="0"/>
              <a:t> Seeding Success</a:t>
            </a:r>
          </a:p>
          <a:p>
            <a:pPr lvl="0">
              <a:spcAft>
                <a:spcPts val="600"/>
              </a:spcAft>
              <a:defRPr/>
            </a:pPr>
            <a:r>
              <a:rPr lang="en-US" sz="1400" b="1" dirty="0" smtClean="0"/>
              <a:t>Blair Taylor, </a:t>
            </a:r>
            <a:r>
              <a:rPr lang="en-US" sz="1400" dirty="0" smtClean="0"/>
              <a:t>Memphis Tomorrow</a:t>
            </a:r>
          </a:p>
          <a:p>
            <a:pPr lvl="0">
              <a:spcAft>
                <a:spcPts val="600"/>
              </a:spcAft>
              <a:defRPr/>
            </a:pPr>
            <a:r>
              <a:rPr lang="en-US" sz="1400" b="1" dirty="0" smtClean="0"/>
              <a:t>Cathy Thompson, </a:t>
            </a:r>
            <a:r>
              <a:rPr lang="en-US" sz="1400" dirty="0" smtClean="0"/>
              <a:t>Achievement School District</a:t>
            </a:r>
          </a:p>
          <a:p>
            <a:pPr>
              <a:spcAft>
                <a:spcPts val="600"/>
              </a:spcAft>
              <a:defRPr/>
            </a:pPr>
            <a:r>
              <a:rPr lang="en-US" sz="1400" b="1" dirty="0"/>
              <a:t>Paul Young,</a:t>
            </a:r>
            <a:r>
              <a:rPr lang="en-US" sz="1400" dirty="0"/>
              <a:t> Shelby County Government</a:t>
            </a:r>
          </a:p>
          <a:p>
            <a:pPr lvl="0">
              <a:spcAft>
                <a:spcPts val="600"/>
              </a:spcAft>
              <a:defRPr/>
            </a:pPr>
            <a:r>
              <a:rPr lang="en-US" sz="1400" b="1" dirty="0" smtClean="0"/>
              <a:t>Keisha Walker, </a:t>
            </a:r>
            <a:r>
              <a:rPr lang="en-US" sz="1400" dirty="0" smtClean="0"/>
              <a:t>Shelby County Government/Early Success Coalition </a:t>
            </a:r>
          </a:p>
        </p:txBody>
      </p:sp>
    </p:spTree>
    <p:extLst>
      <p:ext uri="{BB962C8B-B14F-4D97-AF65-F5344CB8AC3E}">
        <p14:creationId xmlns:p14="http://schemas.microsoft.com/office/powerpoint/2010/main" val="3326613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62000"/>
            <a:ext cx="9145588" cy="831600"/>
          </a:xfrm>
        </p:spPr>
        <p:txBody>
          <a:bodyPr/>
          <a:lstStyle/>
          <a:p>
            <a:r>
              <a:rPr lang="en-US" dirty="0" smtClean="0"/>
              <a:t>...with further input from several additional experts, </a:t>
            </a:r>
            <a:br>
              <a:rPr lang="en-US" dirty="0" smtClean="0"/>
            </a:br>
            <a:r>
              <a:rPr lang="en-US" dirty="0" smtClean="0"/>
              <a:t>leaders, and other stakeholders in early childhood education</a:t>
            </a:r>
            <a:endParaRPr lang="en-US" dirty="0"/>
          </a:p>
        </p:txBody>
      </p:sp>
      <p:sp>
        <p:nvSpPr>
          <p:cNvPr id="4" name="ColumnHeader"/>
          <p:cNvSpPr>
            <a:spLocks noChangeArrowheads="1"/>
          </p:cNvSpPr>
          <p:nvPr/>
        </p:nvSpPr>
        <p:spPr bwMode="gray">
          <a:xfrm>
            <a:off x="441667" y="1287601"/>
            <a:ext cx="3987311" cy="415505"/>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tIns="88641" bIns="88641" anchor="b">
            <a:spAutoFit/>
          </a:bodyPr>
          <a:lstStyle/>
          <a:p>
            <a:pPr algn="ctr"/>
            <a:r>
              <a:rPr lang="en-US" sz="1551" b="1" dirty="0">
                <a:solidFill>
                  <a:srgbClr val="000000"/>
                </a:solidFill>
                <a:latin typeface="Arial" pitchFamily="34" charset="0"/>
                <a:cs typeface="Arial" pitchFamily="34" charset="0"/>
              </a:rPr>
              <a:t>Within Shelby County</a:t>
            </a:r>
          </a:p>
        </p:txBody>
      </p:sp>
      <p:sp>
        <p:nvSpPr>
          <p:cNvPr id="7" name="TextColumnContent"/>
          <p:cNvSpPr>
            <a:spLocks noChangeArrowheads="1"/>
          </p:cNvSpPr>
          <p:nvPr/>
        </p:nvSpPr>
        <p:spPr bwMode="gray">
          <a:xfrm>
            <a:off x="441667" y="1703106"/>
            <a:ext cx="3987311" cy="3491783"/>
          </a:xfrm>
          <a:prstGeom prst="rect">
            <a:avLst/>
          </a:prstGeom>
          <a:noFill/>
          <a:ln w="9525" algn="ctr">
            <a:noFill/>
            <a:miter lim="800000"/>
            <a:headEnd type="none" w="lg" len="lg"/>
            <a:tailEnd type="none" w="lg" len="lg"/>
          </a:ln>
          <a:effectLst/>
        </p:spPr>
        <p:txBody>
          <a:bodyPr tIns="88641" bIns="88641"/>
          <a:lstStyle/>
          <a:p>
            <a:pPr marL="280084" lvl="1" indent="-169281">
              <a:buClr>
                <a:schemeClr val="tx2"/>
              </a:buClr>
              <a:buFontTx/>
              <a:buChar char="•"/>
            </a:pPr>
            <a:r>
              <a:rPr lang="en-US" sz="1163" dirty="0">
                <a:solidFill>
                  <a:srgbClr val="000000"/>
                </a:solidFill>
                <a:latin typeface="Arial" pitchFamily="34" charset="0"/>
                <a:cs typeface="Arial" pitchFamily="34" charset="0"/>
              </a:rPr>
              <a:t>Peter Abell, Books from Birth</a:t>
            </a:r>
          </a:p>
          <a:p>
            <a:pPr marL="280084" lvl="1" indent="-169281">
              <a:buClr>
                <a:schemeClr val="tx2"/>
              </a:buClr>
              <a:buFontTx/>
              <a:buChar char="•"/>
            </a:pPr>
            <a:r>
              <a:rPr lang="en-US" sz="1163" dirty="0">
                <a:solidFill>
                  <a:srgbClr val="000000"/>
                </a:solidFill>
                <a:latin typeface="Arial" pitchFamily="34" charset="0"/>
                <a:cs typeface="Arial" pitchFamily="34" charset="0"/>
              </a:rPr>
              <a:t>Michael Collins, Germanshire Elementary</a:t>
            </a:r>
          </a:p>
          <a:p>
            <a:pPr marL="280084" lvl="1" indent="-169281">
              <a:buClr>
                <a:schemeClr val="tx2"/>
              </a:buClr>
              <a:buFontTx/>
              <a:buChar char="•"/>
            </a:pPr>
            <a:r>
              <a:rPr lang="en-US" sz="1163" dirty="0">
                <a:solidFill>
                  <a:srgbClr val="000000"/>
                </a:solidFill>
                <a:latin typeface="Arial" pitchFamily="34" charset="0"/>
                <a:cs typeface="Arial" pitchFamily="34" charset="0"/>
              </a:rPr>
              <a:t>Shelly Counsell, University of Memphis</a:t>
            </a:r>
          </a:p>
          <a:p>
            <a:pPr marL="280084" lvl="1" indent="-169281">
              <a:buClr>
                <a:schemeClr val="tx2"/>
              </a:buClr>
              <a:buFontTx/>
              <a:buChar char="•"/>
            </a:pPr>
            <a:r>
              <a:rPr lang="en-US" sz="1163" dirty="0">
                <a:solidFill>
                  <a:srgbClr val="000000"/>
                </a:solidFill>
                <a:latin typeface="Arial" pitchFamily="34" charset="0"/>
                <a:cs typeface="Arial" pitchFamily="34" charset="0"/>
              </a:rPr>
              <a:t>ZB Davis, TFA Memphis</a:t>
            </a:r>
          </a:p>
          <a:p>
            <a:pPr marL="280084" lvl="1" indent="-169281">
              <a:buClr>
                <a:schemeClr val="tx2"/>
              </a:buClr>
              <a:buFontTx/>
              <a:buChar char="•"/>
            </a:pPr>
            <a:r>
              <a:rPr lang="en-US" sz="1163" dirty="0">
                <a:solidFill>
                  <a:srgbClr val="000000"/>
                </a:solidFill>
                <a:latin typeface="Arial" pitchFamily="34" charset="0"/>
                <a:cs typeface="Arial" pitchFamily="34" charset="0"/>
              </a:rPr>
              <a:t>Taylor DeMagistris, Teacher Town</a:t>
            </a:r>
          </a:p>
          <a:p>
            <a:pPr marL="280084" lvl="1" indent="-169281">
              <a:buClr>
                <a:schemeClr val="tx2"/>
              </a:buClr>
              <a:buFontTx/>
              <a:buChar char="•"/>
            </a:pPr>
            <a:r>
              <a:rPr lang="en-US" sz="1163" dirty="0">
                <a:solidFill>
                  <a:srgbClr val="000000"/>
                </a:solidFill>
                <a:latin typeface="Arial" pitchFamily="34" charset="0"/>
                <a:cs typeface="Arial" pitchFamily="34" charset="0"/>
              </a:rPr>
              <a:t>Tosha Downey, Teacher Town</a:t>
            </a:r>
          </a:p>
          <a:p>
            <a:pPr marL="280084" lvl="1" indent="-169281">
              <a:buClr>
                <a:schemeClr val="tx2"/>
              </a:buClr>
              <a:buFontTx/>
              <a:buChar char="•"/>
            </a:pPr>
            <a:r>
              <a:rPr lang="en-US" sz="1163" dirty="0">
                <a:solidFill>
                  <a:srgbClr val="000000"/>
                </a:solidFill>
                <a:latin typeface="Arial" pitchFamily="34" charset="0"/>
                <a:cs typeface="Arial" pitchFamily="34" charset="0"/>
              </a:rPr>
              <a:t>Betty Dupont, Hope House</a:t>
            </a:r>
          </a:p>
          <a:p>
            <a:pPr marL="280084" lvl="1" indent="-169281">
              <a:buClr>
                <a:schemeClr val="tx2"/>
              </a:buClr>
              <a:buFontTx/>
              <a:buChar char="•"/>
            </a:pPr>
            <a:r>
              <a:rPr lang="en-US" sz="1163" dirty="0">
                <a:solidFill>
                  <a:srgbClr val="000000"/>
                </a:solidFill>
                <a:latin typeface="Arial" pitchFamily="34" charset="0"/>
                <a:cs typeface="Arial" pitchFamily="34" charset="0"/>
              </a:rPr>
              <a:t>Nate Ferguson, Where We Live Mid-South</a:t>
            </a:r>
          </a:p>
          <a:p>
            <a:pPr marL="280084" lvl="1" indent="-169281">
              <a:buClr>
                <a:schemeClr val="tx2"/>
              </a:buClr>
              <a:buFontTx/>
              <a:buChar char="•"/>
            </a:pPr>
            <a:r>
              <a:rPr lang="en-US" sz="1163" dirty="0">
                <a:solidFill>
                  <a:srgbClr val="000000"/>
                </a:solidFill>
                <a:latin typeface="Arial" pitchFamily="34" charset="0"/>
                <a:cs typeface="Arial" pitchFamily="34" charset="0"/>
              </a:rPr>
              <a:t>Anasa Franklin, SCS Performance Management</a:t>
            </a:r>
          </a:p>
          <a:p>
            <a:pPr marL="280084" lvl="1" indent="-169281">
              <a:buClr>
                <a:schemeClr val="tx2"/>
              </a:buClr>
              <a:buFontTx/>
              <a:buChar char="•"/>
            </a:pPr>
            <a:r>
              <a:rPr lang="en-US" sz="1163" dirty="0">
                <a:solidFill>
                  <a:srgbClr val="000000"/>
                </a:solidFill>
                <a:latin typeface="Arial" pitchFamily="34" charset="0"/>
                <a:cs typeface="Arial" pitchFamily="34" charset="0"/>
              </a:rPr>
              <a:t>Rorie Harris, SCS Performance Management</a:t>
            </a:r>
          </a:p>
          <a:p>
            <a:pPr marL="280084" lvl="1" indent="-169281">
              <a:buClr>
                <a:schemeClr val="tx2"/>
              </a:buClr>
              <a:buFontTx/>
              <a:buChar char="•"/>
            </a:pPr>
            <a:r>
              <a:rPr lang="en-US" sz="1163" dirty="0">
                <a:solidFill>
                  <a:srgbClr val="000000"/>
                </a:solidFill>
                <a:latin typeface="Arial" pitchFamily="34" charset="0"/>
                <a:cs typeface="Arial" pitchFamily="34" charset="0"/>
              </a:rPr>
              <a:t>Sutton Mora Hayes, Where We Live Mid-South</a:t>
            </a:r>
          </a:p>
          <a:p>
            <a:pPr marL="280084" lvl="1" indent="-169281">
              <a:buClr>
                <a:schemeClr val="tx2"/>
              </a:buClr>
              <a:buFontTx/>
              <a:buChar char="•"/>
            </a:pPr>
            <a:r>
              <a:rPr lang="en-US" sz="1163" dirty="0">
                <a:solidFill>
                  <a:srgbClr val="000000"/>
                </a:solidFill>
                <a:latin typeface="Arial" pitchFamily="34" charset="0"/>
                <a:cs typeface="Arial" pitchFamily="34" charset="0"/>
              </a:rPr>
              <a:t>Dottie Jones, CoactionNet</a:t>
            </a:r>
          </a:p>
          <a:p>
            <a:pPr marL="280084" lvl="1" indent="-169281">
              <a:buClr>
                <a:schemeClr val="tx2"/>
              </a:buClr>
              <a:buFontTx/>
              <a:buChar char="•"/>
            </a:pPr>
            <a:r>
              <a:rPr lang="en-US" sz="1163" dirty="0">
                <a:solidFill>
                  <a:srgbClr val="000000"/>
                </a:solidFill>
                <a:latin typeface="Arial" pitchFamily="34" charset="0"/>
                <a:cs typeface="Arial" pitchFamily="34" charset="0"/>
              </a:rPr>
              <a:t>David Jordan, Agape</a:t>
            </a:r>
          </a:p>
          <a:p>
            <a:pPr marL="280084" lvl="1" indent="-169281">
              <a:buClr>
                <a:schemeClr val="tx2"/>
              </a:buClr>
              <a:buFontTx/>
              <a:buChar char="•"/>
            </a:pPr>
            <a:r>
              <a:rPr lang="en-US" sz="1163" dirty="0">
                <a:solidFill>
                  <a:srgbClr val="000000"/>
                </a:solidFill>
                <a:latin typeface="Arial" pitchFamily="34" charset="0"/>
                <a:cs typeface="Arial" pitchFamily="34" charset="0"/>
              </a:rPr>
              <a:t>Catherine Monaco, Impact America – TN</a:t>
            </a:r>
          </a:p>
          <a:p>
            <a:pPr marL="280084" lvl="1" indent="-169281">
              <a:buClr>
                <a:schemeClr val="tx2"/>
              </a:buClr>
              <a:buFontTx/>
              <a:buChar char="•"/>
            </a:pPr>
            <a:r>
              <a:rPr lang="en-US" sz="1163" dirty="0">
                <a:solidFill>
                  <a:srgbClr val="000000"/>
                </a:solidFill>
                <a:latin typeface="Arial" pitchFamily="34" charset="0"/>
                <a:cs typeface="Arial" pitchFamily="34" charset="0"/>
              </a:rPr>
              <a:t>Bob Nardo, Libertas</a:t>
            </a:r>
          </a:p>
          <a:p>
            <a:pPr marL="280084" lvl="1" indent="-169281">
              <a:buClr>
                <a:schemeClr val="tx2"/>
              </a:buClr>
              <a:buFontTx/>
              <a:buChar char="•"/>
            </a:pPr>
            <a:r>
              <a:rPr lang="en-US" sz="1163" dirty="0">
                <a:solidFill>
                  <a:srgbClr val="000000"/>
                </a:solidFill>
                <a:latin typeface="Arial" pitchFamily="34" charset="0"/>
                <a:cs typeface="Arial" pitchFamily="34" charset="0"/>
              </a:rPr>
              <a:t>Alicia Norman, Perea School</a:t>
            </a:r>
          </a:p>
          <a:p>
            <a:pPr marL="280084" lvl="1" indent="-169281">
              <a:buClr>
                <a:schemeClr val="tx2"/>
              </a:buClr>
              <a:buFontTx/>
              <a:buChar char="•"/>
            </a:pPr>
            <a:r>
              <a:rPr lang="en-US" sz="1163" dirty="0">
                <a:solidFill>
                  <a:srgbClr val="000000"/>
                </a:solidFill>
                <a:latin typeface="Arial" pitchFamily="34" charset="0"/>
                <a:cs typeface="Arial" pitchFamily="34" charset="0"/>
              </a:rPr>
              <a:t>Jason Ogle, SCS Assessment and Accountability</a:t>
            </a:r>
          </a:p>
          <a:p>
            <a:pPr marL="280084" lvl="1" indent="-169281">
              <a:buClr>
                <a:schemeClr val="tx2"/>
              </a:buClr>
              <a:buFontTx/>
              <a:buChar char="•"/>
            </a:pPr>
            <a:r>
              <a:rPr lang="en-US" sz="1163" dirty="0">
                <a:solidFill>
                  <a:srgbClr val="000000"/>
                </a:solidFill>
                <a:latin typeface="Arial" pitchFamily="34" charset="0"/>
                <a:cs typeface="Arial" pitchFamily="34" charset="0"/>
              </a:rPr>
              <a:t>Lindsey Osborne, ,SCS Talent Acquisition</a:t>
            </a:r>
          </a:p>
          <a:p>
            <a:pPr marL="280084" lvl="1" indent="-169281">
              <a:buClr>
                <a:schemeClr val="tx2"/>
              </a:buClr>
              <a:buFontTx/>
              <a:buChar char="•"/>
            </a:pPr>
            <a:r>
              <a:rPr lang="en-US" sz="1163" dirty="0">
                <a:solidFill>
                  <a:srgbClr val="000000"/>
                </a:solidFill>
                <a:latin typeface="Arial" pitchFamily="34" charset="0"/>
                <a:cs typeface="Arial" pitchFamily="34" charset="0"/>
              </a:rPr>
              <a:t>Courtney Robertson, Knowledge Quest</a:t>
            </a:r>
          </a:p>
          <a:p>
            <a:pPr marL="280084" lvl="1" indent="-169281">
              <a:buClr>
                <a:schemeClr val="tx2"/>
              </a:buClr>
              <a:buFontTx/>
              <a:buChar char="•"/>
            </a:pPr>
            <a:r>
              <a:rPr lang="en-US" sz="1163" dirty="0">
                <a:solidFill>
                  <a:srgbClr val="000000"/>
                </a:solidFill>
                <a:latin typeface="Arial" pitchFamily="34" charset="0"/>
                <a:cs typeface="Arial" pitchFamily="34" charset="0"/>
              </a:rPr>
              <a:t>Principal Strickland, Manor Lake Elementary</a:t>
            </a:r>
          </a:p>
          <a:p>
            <a:pPr marL="280084" lvl="1" indent="-169281">
              <a:buClr>
                <a:schemeClr val="tx2"/>
              </a:buClr>
              <a:buFontTx/>
              <a:buChar char="•"/>
            </a:pPr>
            <a:r>
              <a:rPr lang="en-US" sz="1163" dirty="0">
                <a:solidFill>
                  <a:srgbClr val="000000"/>
                </a:solidFill>
                <a:latin typeface="Arial" pitchFamily="34" charset="0"/>
                <a:cs typeface="Arial" pitchFamily="34" charset="0"/>
              </a:rPr>
              <a:t>Mrs. Thomas, Joyland Academy</a:t>
            </a:r>
          </a:p>
          <a:p>
            <a:pPr marL="280084" lvl="1" indent="-169281">
              <a:buClr>
                <a:schemeClr val="tx2"/>
              </a:buClr>
              <a:buFontTx/>
              <a:buChar char="•"/>
            </a:pPr>
            <a:r>
              <a:rPr lang="en-US" sz="1163" dirty="0">
                <a:solidFill>
                  <a:srgbClr val="000000"/>
                </a:solidFill>
                <a:latin typeface="Arial" pitchFamily="34" charset="0"/>
                <a:cs typeface="Arial" pitchFamily="34" charset="0"/>
              </a:rPr>
              <a:t>Greg Thompson, Pyramid Peak</a:t>
            </a:r>
          </a:p>
          <a:p>
            <a:pPr marL="280084" lvl="1" indent="-169281">
              <a:buClr>
                <a:schemeClr val="tx2"/>
              </a:buClr>
              <a:buFontTx/>
              <a:buChar char="•"/>
            </a:pPr>
            <a:r>
              <a:rPr lang="en-US" sz="1163" dirty="0">
                <a:solidFill>
                  <a:srgbClr val="000000"/>
                </a:solidFill>
                <a:latin typeface="Arial" pitchFamily="34" charset="0"/>
                <a:cs typeface="Arial" pitchFamily="34" charset="0"/>
              </a:rPr>
              <a:t>Athena Turner, TFA Memphis</a:t>
            </a:r>
          </a:p>
          <a:p>
            <a:pPr marL="280084" lvl="1" indent="-169281">
              <a:buClr>
                <a:schemeClr val="tx2"/>
              </a:buClr>
              <a:buFontTx/>
              <a:buChar char="•"/>
            </a:pPr>
            <a:r>
              <a:rPr lang="en-US" sz="1163" dirty="0">
                <a:solidFill>
                  <a:srgbClr val="000000"/>
                </a:solidFill>
                <a:latin typeface="Arial" pitchFamily="34" charset="0"/>
                <a:cs typeface="Arial" pitchFamily="34" charset="0"/>
              </a:rPr>
              <a:t>Ashley Walton, SCS Talent Acquisition</a:t>
            </a:r>
          </a:p>
          <a:p>
            <a:pPr marL="280084" lvl="1" indent="-169281">
              <a:buClr>
                <a:schemeClr val="tx2"/>
              </a:buClr>
              <a:buFontTx/>
              <a:buChar char="•"/>
            </a:pPr>
            <a:r>
              <a:rPr lang="en-US" sz="1163" dirty="0">
                <a:solidFill>
                  <a:srgbClr val="000000"/>
                </a:solidFill>
                <a:latin typeface="Arial" pitchFamily="34" charset="0"/>
                <a:cs typeface="Arial" pitchFamily="34" charset="0"/>
              </a:rPr>
              <a:t>Elizabeth Wilson, TECTA</a:t>
            </a:r>
          </a:p>
          <a:p>
            <a:pPr marL="280084" lvl="1" indent="-169281">
              <a:buClr>
                <a:schemeClr val="tx2"/>
              </a:buClr>
              <a:buFontTx/>
              <a:buChar char="•"/>
            </a:pPr>
            <a:r>
              <a:rPr lang="en-US" sz="1163" dirty="0">
                <a:solidFill>
                  <a:srgbClr val="000000"/>
                </a:solidFill>
                <a:latin typeface="Arial" pitchFamily="34" charset="0"/>
                <a:cs typeface="Arial" pitchFamily="34" charset="0"/>
              </a:rPr>
              <a:t>Brian Wright, University of Memphis</a:t>
            </a: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p:txBody>
      </p:sp>
      <p:sp>
        <p:nvSpPr>
          <p:cNvPr id="8" name="ColumnHeader"/>
          <p:cNvSpPr>
            <a:spLocks noChangeArrowheads="1"/>
          </p:cNvSpPr>
          <p:nvPr/>
        </p:nvSpPr>
        <p:spPr bwMode="gray">
          <a:xfrm>
            <a:off x="5173810" y="2736785"/>
            <a:ext cx="3987312" cy="415505"/>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tIns="88641" bIns="88641" anchor="b">
            <a:spAutoFit/>
          </a:bodyPr>
          <a:lstStyle/>
          <a:p>
            <a:pPr algn="ctr"/>
            <a:r>
              <a:rPr lang="en-US" sz="1551" b="1" dirty="0">
                <a:solidFill>
                  <a:srgbClr val="000000"/>
                </a:solidFill>
                <a:latin typeface="Arial" pitchFamily="34" charset="0"/>
                <a:cs typeface="Arial" pitchFamily="34" charset="0"/>
              </a:rPr>
              <a:t>Outside Tennessee</a:t>
            </a:r>
          </a:p>
        </p:txBody>
      </p:sp>
      <p:sp>
        <p:nvSpPr>
          <p:cNvPr id="9" name="TextColumnContent"/>
          <p:cNvSpPr>
            <a:spLocks noChangeArrowheads="1"/>
          </p:cNvSpPr>
          <p:nvPr/>
        </p:nvSpPr>
        <p:spPr bwMode="gray">
          <a:xfrm>
            <a:off x="5173810" y="3152290"/>
            <a:ext cx="3987312" cy="3059029"/>
          </a:xfrm>
          <a:prstGeom prst="rect">
            <a:avLst/>
          </a:prstGeom>
          <a:noFill/>
          <a:ln w="9525" algn="ctr">
            <a:noFill/>
            <a:miter lim="800000"/>
            <a:headEnd type="none" w="lg" len="lg"/>
            <a:tailEnd type="none" w="lg" len="lg"/>
          </a:ln>
          <a:effectLst/>
        </p:spPr>
        <p:txBody>
          <a:bodyPr tIns="88641" bIns="88641"/>
          <a:lstStyle/>
          <a:p>
            <a:pPr marL="280084" lvl="1" indent="-169281">
              <a:buClr>
                <a:schemeClr val="tx2"/>
              </a:buClr>
              <a:buFontTx/>
              <a:buChar char="•"/>
            </a:pPr>
            <a:r>
              <a:rPr lang="fr-FR" sz="1163" dirty="0">
                <a:solidFill>
                  <a:srgbClr val="000000"/>
                </a:solidFill>
                <a:latin typeface="Arial" pitchFamily="34" charset="0"/>
                <a:cs typeface="Arial" pitchFamily="34" charset="0"/>
              </a:rPr>
              <a:t>Julie Asher, Harvard University</a:t>
            </a:r>
          </a:p>
          <a:p>
            <a:pPr marL="280084" lvl="1" indent="-169281">
              <a:buClr>
                <a:schemeClr val="tx2"/>
              </a:buClr>
              <a:buFontTx/>
              <a:buChar char="•"/>
            </a:pPr>
            <a:r>
              <a:rPr lang="en-US" sz="1163" dirty="0">
                <a:solidFill>
                  <a:srgbClr val="000000"/>
                </a:solidFill>
                <a:latin typeface="Arial" pitchFamily="34" charset="0"/>
                <a:cs typeface="Arial" pitchFamily="34" charset="0"/>
              </a:rPr>
              <a:t>Susan Bales, Frameworks Institute</a:t>
            </a:r>
          </a:p>
          <a:p>
            <a:pPr marL="280084" lvl="1" indent="-169281">
              <a:buClr>
                <a:schemeClr val="tx2"/>
              </a:buClr>
              <a:buFontTx/>
              <a:buChar char="•"/>
            </a:pPr>
            <a:r>
              <a:rPr lang="en-US" sz="1163" dirty="0">
                <a:solidFill>
                  <a:srgbClr val="000000"/>
                </a:solidFill>
                <a:latin typeface="Arial" pitchFamily="34" charset="0"/>
                <a:cs typeface="Arial" pitchFamily="34" charset="0"/>
              </a:rPr>
              <a:t>Steve Barnett, NIEER</a:t>
            </a:r>
          </a:p>
          <a:p>
            <a:pPr marL="280084" lvl="1" indent="-169281">
              <a:buClr>
                <a:schemeClr val="tx2"/>
              </a:buClr>
              <a:buFontTx/>
              <a:buChar char="•"/>
            </a:pPr>
            <a:r>
              <a:rPr lang="en-US" sz="1163" dirty="0">
                <a:solidFill>
                  <a:srgbClr val="000000"/>
                </a:solidFill>
                <a:latin typeface="Arial" pitchFamily="34" charset="0"/>
                <a:cs typeface="Arial" pitchFamily="34" charset="0"/>
              </a:rPr>
              <a:t>Madeleine Bayard, Rodel Foundation of Delaware</a:t>
            </a:r>
          </a:p>
          <a:p>
            <a:pPr marL="280084" lvl="1" indent="-169281">
              <a:buClr>
                <a:schemeClr val="tx2"/>
              </a:buClr>
              <a:buFontTx/>
              <a:buChar char="•"/>
            </a:pPr>
            <a:r>
              <a:rPr lang="fr-FR" sz="1163" dirty="0">
                <a:solidFill>
                  <a:srgbClr val="000000"/>
                </a:solidFill>
                <a:latin typeface="Arial" pitchFamily="34" charset="0"/>
                <a:cs typeface="Arial" pitchFamily="34" charset="0"/>
              </a:rPr>
              <a:t>Charles Carter, Harvard University </a:t>
            </a:r>
          </a:p>
          <a:p>
            <a:pPr marL="280084" lvl="1" indent="-169281">
              <a:buClr>
                <a:schemeClr val="tx2"/>
              </a:buClr>
              <a:buFontTx/>
              <a:buChar char="•"/>
            </a:pPr>
            <a:r>
              <a:rPr lang="en-US" sz="1163" dirty="0">
                <a:solidFill>
                  <a:srgbClr val="000000"/>
                </a:solidFill>
                <a:latin typeface="Arial" pitchFamily="34" charset="0"/>
                <a:cs typeface="Arial" pitchFamily="34" charset="0"/>
              </a:rPr>
              <a:t>Alan Cohen, Dallas ISD</a:t>
            </a:r>
          </a:p>
          <a:p>
            <a:pPr marL="280084" lvl="1" indent="-169281">
              <a:buClr>
                <a:schemeClr val="tx2"/>
              </a:buClr>
              <a:buFontTx/>
              <a:buChar char="•"/>
            </a:pPr>
            <a:r>
              <a:rPr lang="fr-FR" sz="1163" dirty="0">
                <a:solidFill>
                  <a:srgbClr val="000000"/>
                </a:solidFill>
                <a:latin typeface="Arial" pitchFamily="34" charset="0"/>
                <a:cs typeface="Arial" pitchFamily="34" charset="0"/>
              </a:rPr>
              <a:t>Ann Cook, </a:t>
            </a:r>
            <a:r>
              <a:rPr lang="en-US" sz="1163" dirty="0">
                <a:solidFill>
                  <a:srgbClr val="000000"/>
                </a:solidFill>
                <a:latin typeface="Arial" pitchFamily="34" charset="0"/>
                <a:cs typeface="Arial" pitchFamily="34" charset="0"/>
              </a:rPr>
              <a:t>Salt Lake City Community Learning Center</a:t>
            </a:r>
          </a:p>
          <a:p>
            <a:pPr marL="280084" lvl="1" indent="-169281">
              <a:buClr>
                <a:schemeClr val="tx2"/>
              </a:buClr>
              <a:buFontTx/>
              <a:buChar char="•"/>
            </a:pPr>
            <a:r>
              <a:rPr lang="en-US" sz="1163" dirty="0">
                <a:solidFill>
                  <a:srgbClr val="000000"/>
                </a:solidFill>
                <a:latin typeface="Arial" pitchFamily="34" charset="0"/>
                <a:cs typeface="Arial" pitchFamily="34" charset="0"/>
              </a:rPr>
              <a:t>Kim Day, Drew Charter School</a:t>
            </a:r>
          </a:p>
          <a:p>
            <a:pPr marL="280084" lvl="1" indent="-169281">
              <a:buClr>
                <a:schemeClr val="tx2"/>
              </a:buClr>
              <a:buFontTx/>
              <a:buChar char="•"/>
            </a:pPr>
            <a:r>
              <a:rPr lang="en-US" sz="1163" dirty="0">
                <a:solidFill>
                  <a:srgbClr val="000000"/>
                </a:solidFill>
                <a:latin typeface="Arial" pitchFamily="34" charset="0"/>
                <a:cs typeface="Arial" pitchFamily="34" charset="0"/>
              </a:rPr>
              <a:t>Alex Hales, TFA Dallas</a:t>
            </a:r>
          </a:p>
          <a:p>
            <a:pPr marL="280084" lvl="1" indent="-169281">
              <a:buClr>
                <a:schemeClr val="tx2"/>
              </a:buClr>
              <a:buFontTx/>
              <a:buChar char="•"/>
            </a:pPr>
            <a:r>
              <a:rPr lang="en-US" sz="1163" dirty="0">
                <a:solidFill>
                  <a:srgbClr val="000000"/>
                </a:solidFill>
                <a:latin typeface="Arial" pitchFamily="34" charset="0"/>
                <a:cs typeface="Arial" pitchFamily="34" charset="0"/>
              </a:rPr>
              <a:t>Cynthia Kuhlman, CF Foundation</a:t>
            </a:r>
          </a:p>
          <a:p>
            <a:pPr marL="280084" lvl="1" indent="-169281">
              <a:buClr>
                <a:schemeClr val="tx2"/>
              </a:buClr>
              <a:buFontTx/>
              <a:buChar char="•"/>
            </a:pPr>
            <a:r>
              <a:rPr lang="en-US" sz="1163" dirty="0">
                <a:solidFill>
                  <a:srgbClr val="000000"/>
                </a:solidFill>
                <a:latin typeface="Arial" pitchFamily="34" charset="0"/>
                <a:cs typeface="Arial" pitchFamily="34" charset="0"/>
              </a:rPr>
              <a:t>Derek Little, Louisiana Dept of Education</a:t>
            </a:r>
          </a:p>
          <a:p>
            <a:pPr marL="280084" lvl="1" indent="-169281">
              <a:buClr>
                <a:schemeClr val="tx2"/>
              </a:buClr>
              <a:buFontTx/>
              <a:buChar char="•"/>
            </a:pPr>
            <a:r>
              <a:rPr lang="en-US" sz="1163" dirty="0">
                <a:solidFill>
                  <a:srgbClr val="000000"/>
                </a:solidFill>
                <a:latin typeface="Arial" pitchFamily="34" charset="0"/>
                <a:cs typeface="Arial" pitchFamily="34" charset="0"/>
              </a:rPr>
              <a:t>Jaime Meyers, Commit</a:t>
            </a:r>
          </a:p>
          <a:p>
            <a:pPr marL="280084" lvl="1" indent="-169281">
              <a:buClr>
                <a:schemeClr val="tx2"/>
              </a:buClr>
              <a:buFontTx/>
              <a:buChar char="•"/>
            </a:pPr>
            <a:r>
              <a:rPr lang="en-US" sz="1163" dirty="0">
                <a:solidFill>
                  <a:srgbClr val="000000"/>
                </a:solidFill>
                <a:latin typeface="Arial" pitchFamily="34" charset="0"/>
                <a:cs typeface="Arial" pitchFamily="34" charset="0"/>
              </a:rPr>
              <a:t>Jessica Pizarek, Policy Link</a:t>
            </a:r>
          </a:p>
          <a:p>
            <a:pPr marL="280084" lvl="1" indent="-169281">
              <a:buClr>
                <a:schemeClr val="tx2"/>
              </a:buClr>
              <a:buFontTx/>
              <a:buChar char="•"/>
            </a:pPr>
            <a:r>
              <a:rPr lang="fr-FR" sz="1163" dirty="0">
                <a:solidFill>
                  <a:srgbClr val="000000"/>
                </a:solidFill>
                <a:latin typeface="Arial" pitchFamily="34" charset="0"/>
                <a:cs typeface="Arial" pitchFamily="34" charset="0"/>
              </a:rPr>
              <a:t>Al Race, Harvard University</a:t>
            </a:r>
          </a:p>
          <a:p>
            <a:pPr marL="280084" lvl="1" indent="-169281">
              <a:buClr>
                <a:schemeClr val="tx2"/>
              </a:buClr>
              <a:buFontTx/>
              <a:buChar char="•"/>
            </a:pPr>
            <a:r>
              <a:rPr lang="en-US" sz="1163" dirty="0">
                <a:solidFill>
                  <a:srgbClr val="000000"/>
                </a:solidFill>
                <a:latin typeface="Arial" pitchFamily="34" charset="0"/>
                <a:cs typeface="Arial" pitchFamily="34" charset="0"/>
              </a:rPr>
              <a:t>Sara Remington, Rhode Island Dept of Health</a:t>
            </a:r>
          </a:p>
          <a:p>
            <a:pPr marL="280084" lvl="1" indent="-169281">
              <a:buClr>
                <a:schemeClr val="tx2"/>
              </a:buClr>
              <a:buFontTx/>
              <a:buChar char="•"/>
            </a:pPr>
            <a:r>
              <a:rPr lang="en-US" sz="1163" dirty="0">
                <a:solidFill>
                  <a:srgbClr val="000000"/>
                </a:solidFill>
                <a:latin typeface="Arial" pitchFamily="34" charset="0"/>
                <a:cs typeface="Arial" pitchFamily="34" charset="0"/>
              </a:rPr>
              <a:t>Julie Sweetland, Frameworks Institute</a:t>
            </a:r>
          </a:p>
          <a:p>
            <a:pPr marL="280084" lvl="1" indent="-169281">
              <a:buClr>
                <a:schemeClr val="tx2"/>
              </a:buClr>
              <a:buFontTx/>
              <a:buChar char="•"/>
            </a:pPr>
            <a:r>
              <a:rPr lang="en-US" sz="1163" dirty="0">
                <a:solidFill>
                  <a:srgbClr val="000000"/>
                </a:solidFill>
                <a:latin typeface="Arial" pitchFamily="34" charset="0"/>
                <a:cs typeface="Arial" pitchFamily="34" charset="0"/>
              </a:rPr>
              <a:t>Todd Williams, Commit</a:t>
            </a: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p:txBody>
      </p:sp>
      <p:sp>
        <p:nvSpPr>
          <p:cNvPr id="10" name="ColumnHeader"/>
          <p:cNvSpPr>
            <a:spLocks noChangeArrowheads="1"/>
          </p:cNvSpPr>
          <p:nvPr/>
        </p:nvSpPr>
        <p:spPr bwMode="gray">
          <a:xfrm>
            <a:off x="5166778" y="1294639"/>
            <a:ext cx="3987312" cy="415505"/>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tIns="88641" bIns="88641" anchor="b">
            <a:spAutoFit/>
          </a:bodyPr>
          <a:lstStyle/>
          <a:p>
            <a:pPr algn="ctr"/>
            <a:r>
              <a:rPr lang="en-US" sz="1551" b="1" dirty="0">
                <a:solidFill>
                  <a:srgbClr val="000000"/>
                </a:solidFill>
                <a:latin typeface="Arial" pitchFamily="34" charset="0"/>
                <a:cs typeface="Arial" pitchFamily="34" charset="0"/>
              </a:rPr>
              <a:t>Within Tennessee</a:t>
            </a:r>
          </a:p>
        </p:txBody>
      </p:sp>
      <p:sp>
        <p:nvSpPr>
          <p:cNvPr id="11" name="TextColumnContent"/>
          <p:cNvSpPr>
            <a:spLocks noChangeArrowheads="1"/>
          </p:cNvSpPr>
          <p:nvPr/>
        </p:nvSpPr>
        <p:spPr bwMode="gray">
          <a:xfrm>
            <a:off x="5166778" y="1710144"/>
            <a:ext cx="3987312" cy="1251756"/>
          </a:xfrm>
          <a:prstGeom prst="rect">
            <a:avLst/>
          </a:prstGeom>
          <a:noFill/>
          <a:ln w="9525" algn="ctr">
            <a:noFill/>
            <a:miter lim="800000"/>
            <a:headEnd type="none" w="lg" len="lg"/>
            <a:tailEnd type="none" w="lg" len="lg"/>
          </a:ln>
          <a:effectLst/>
        </p:spPr>
        <p:txBody>
          <a:bodyPr tIns="88641" bIns="88641"/>
          <a:lstStyle/>
          <a:p>
            <a:pPr marL="280084" lvl="1" indent="-169281">
              <a:buClr>
                <a:schemeClr val="tx2"/>
              </a:buClr>
              <a:buFontTx/>
              <a:buChar char="•"/>
            </a:pPr>
            <a:r>
              <a:rPr lang="en-US" sz="1163" dirty="0">
                <a:solidFill>
                  <a:srgbClr val="000000"/>
                </a:solidFill>
                <a:latin typeface="Arial" pitchFamily="34" charset="0"/>
                <a:cs typeface="Arial" pitchFamily="34" charset="0"/>
              </a:rPr>
              <a:t>Connie Casha, Tennessee Dept of Education</a:t>
            </a:r>
          </a:p>
          <a:p>
            <a:pPr marL="280084" lvl="1" indent="-169281">
              <a:buClr>
                <a:schemeClr val="tx2"/>
              </a:buClr>
              <a:buFontTx/>
              <a:buChar char="•"/>
            </a:pPr>
            <a:r>
              <a:rPr lang="en-US" sz="1163" dirty="0">
                <a:solidFill>
                  <a:srgbClr val="000000"/>
                </a:solidFill>
                <a:latin typeface="Arial" pitchFamily="34" charset="0"/>
                <a:cs typeface="Arial" pitchFamily="34" charset="0"/>
              </a:rPr>
              <a:t>Katari Coleman, Dept of Human Services</a:t>
            </a:r>
          </a:p>
          <a:p>
            <a:pPr marL="280084" lvl="1" indent="-169281">
              <a:buClr>
                <a:schemeClr val="tx2"/>
              </a:buClr>
              <a:buFontTx/>
              <a:buChar char="•"/>
            </a:pPr>
            <a:r>
              <a:rPr lang="en-US" sz="1163" dirty="0">
                <a:solidFill>
                  <a:srgbClr val="000000"/>
                </a:solidFill>
                <a:latin typeface="Arial" pitchFamily="34" charset="0"/>
                <a:cs typeface="Arial" pitchFamily="34" charset="0"/>
              </a:rPr>
              <a:t>Misty Moody, Tennessee Dept of Education</a:t>
            </a:r>
          </a:p>
          <a:p>
            <a:pPr marL="280084" lvl="1" indent="-169281">
              <a:buClr>
                <a:schemeClr val="tx2"/>
              </a:buClr>
              <a:buFontTx/>
              <a:buChar char="•"/>
            </a:pPr>
            <a:r>
              <a:rPr lang="en-US" sz="1163" dirty="0">
                <a:solidFill>
                  <a:srgbClr val="000000"/>
                </a:solidFill>
                <a:latin typeface="Arial" pitchFamily="34" charset="0"/>
                <a:cs typeface="Arial" pitchFamily="34" charset="0"/>
              </a:rPr>
              <a:t>Gary Smith, Tennessee Dept of Education</a:t>
            </a:r>
          </a:p>
          <a:p>
            <a:pPr marL="280084" lvl="1" indent="-169281">
              <a:buClr>
                <a:schemeClr val="tx2"/>
              </a:buClr>
              <a:buFontTx/>
              <a:buChar char="•"/>
            </a:pPr>
            <a:r>
              <a:rPr lang="en-US" sz="1163" dirty="0">
                <a:solidFill>
                  <a:srgbClr val="000000"/>
                </a:solidFill>
                <a:latin typeface="Arial" pitchFamily="34" charset="0"/>
                <a:cs typeface="Arial" pitchFamily="34" charset="0"/>
              </a:rPr>
              <a:t>Lisa Wiltshire, Tennessee Dept of Education</a:t>
            </a: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a:p>
            <a:pPr marL="280084" lvl="1" indent="-169281">
              <a:buClr>
                <a:schemeClr val="tx2"/>
              </a:buClr>
              <a:buFontTx/>
              <a:buChar char="•"/>
            </a:pPr>
            <a:endParaRPr lang="en-US" sz="1163"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845250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Object 44" hidden="1"/>
          <p:cNvGraphicFramePr>
            <a:graphicFrameLocks noChangeAspect="1"/>
          </p:cNvGraphicFramePr>
          <p:nvPr>
            <p:custDataLst>
              <p:tags r:id="rId2"/>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293912" name="think-cell Slide" r:id="rId5" imgW="360" imgH="360" progId="TCLayout.ActiveDocument.1">
                  <p:embed/>
                </p:oleObj>
              </mc:Choice>
              <mc:Fallback>
                <p:oleObj name="think-cell Slide" r:id="rId5" imgW="360" imgH="360" progId="TCLayout.ActiveDocument.1">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itle 3"/>
          <p:cNvSpPr>
            <a:spLocks noGrp="1"/>
          </p:cNvSpPr>
          <p:nvPr>
            <p:ph type="title"/>
          </p:nvPr>
        </p:nvSpPr>
        <p:spPr>
          <a:xfrm>
            <a:off x="457200" y="161999"/>
            <a:ext cx="8690399" cy="831600"/>
          </a:xfrm>
          <a:noFill/>
          <a:effectLst/>
        </p:spPr>
        <p:txBody>
          <a:bodyPr wrap="square"/>
          <a:lstStyle/>
          <a:p>
            <a:pPr lvl="0"/>
            <a:r>
              <a:rPr lang="en-US" dirty="0" smtClean="0"/>
              <a:t>Early childhood plan targeted at improving access and quality along birth to 3</a:t>
            </a:r>
            <a:r>
              <a:rPr lang="en-US" baseline="30000" dirty="0" smtClean="0"/>
              <a:t>rd</a:t>
            </a:r>
            <a:r>
              <a:rPr lang="en-US" dirty="0" smtClean="0"/>
              <a:t> grade continuum</a:t>
            </a:r>
            <a:endParaRPr lang="en-US" dirty="0">
              <a:solidFill>
                <a:srgbClr val="177B57"/>
              </a:solidFill>
              <a:latin typeface="Arial"/>
            </a:endParaRPr>
          </a:p>
        </p:txBody>
      </p:sp>
      <p:sp>
        <p:nvSpPr>
          <p:cNvPr id="42" name="ColumnHeader"/>
          <p:cNvSpPr txBox="1"/>
          <p:nvPr/>
        </p:nvSpPr>
        <p:spPr>
          <a:xfrm>
            <a:off x="4009326" y="1066800"/>
            <a:ext cx="1691406" cy="353943"/>
          </a:xfrm>
          <a:prstGeom prst="rect">
            <a:avLst/>
          </a:prstGeom>
          <a:solidFill>
            <a:schemeClr val="bg1"/>
          </a:solidFill>
          <a:ln w="9525">
            <a:noFill/>
            <a:miter lim="800000"/>
            <a:headEnd/>
            <a:tailEnd/>
          </a:ln>
          <a:effectLst>
            <a:outerShdw dist="25400" dir="5400000" sx="99000" sy="99000" algn="ctr" rotWithShape="0">
              <a:schemeClr val="tx2"/>
            </a:outerShdw>
          </a:effectLst>
        </p:spPr>
        <p:txBody>
          <a:bodyPr wrap="square" tIns="91440" bIns="45720" anchor="b">
            <a:spAutoFit/>
          </a:bodyPr>
          <a:lstStyle/>
          <a:p>
            <a:pPr algn="ctr"/>
            <a:r>
              <a:rPr lang="en-US" sz="1400" b="1" dirty="0" smtClean="0">
                <a:solidFill>
                  <a:srgbClr val="000000"/>
                </a:solidFill>
                <a:latin typeface="Arial" pitchFamily="34" charset="0"/>
                <a:cs typeface="Arial" pitchFamily="34" charset="0"/>
              </a:rPr>
              <a:t>4 yr olds</a:t>
            </a:r>
          </a:p>
        </p:txBody>
      </p:sp>
      <p:sp>
        <p:nvSpPr>
          <p:cNvPr id="46" name="ColumnHeader"/>
          <p:cNvSpPr txBox="1"/>
          <p:nvPr/>
        </p:nvSpPr>
        <p:spPr>
          <a:xfrm>
            <a:off x="1490424" y="1066800"/>
            <a:ext cx="2371458" cy="353943"/>
          </a:xfrm>
          <a:prstGeom prst="rect">
            <a:avLst/>
          </a:prstGeom>
          <a:solidFill>
            <a:schemeClr val="bg1"/>
          </a:solidFill>
          <a:ln w="9525">
            <a:noFill/>
            <a:miter lim="800000"/>
            <a:headEnd/>
            <a:tailEnd/>
          </a:ln>
          <a:effectLst>
            <a:outerShdw dist="25400" dir="5400000" sx="99000" sy="99000" algn="ctr" rotWithShape="0">
              <a:schemeClr val="tx2"/>
            </a:outerShdw>
          </a:effectLst>
        </p:spPr>
        <p:txBody>
          <a:bodyPr wrap="square" tIns="91440" bIns="45720" anchor="b">
            <a:spAutoFit/>
          </a:bodyPr>
          <a:lstStyle/>
          <a:p>
            <a:pPr algn="ctr"/>
            <a:r>
              <a:rPr lang="en-US" sz="1400" b="1" dirty="0" smtClean="0">
                <a:solidFill>
                  <a:srgbClr val="000000"/>
                </a:solidFill>
                <a:latin typeface="Arial" pitchFamily="34" charset="0"/>
                <a:cs typeface="Arial" pitchFamily="34" charset="0"/>
              </a:rPr>
              <a:t>0–3 yr olds</a:t>
            </a:r>
          </a:p>
        </p:txBody>
      </p:sp>
      <p:sp>
        <p:nvSpPr>
          <p:cNvPr id="47" name="ColumnHeader"/>
          <p:cNvSpPr txBox="1"/>
          <p:nvPr/>
        </p:nvSpPr>
        <p:spPr>
          <a:xfrm>
            <a:off x="5856051" y="1066800"/>
            <a:ext cx="3301276" cy="353943"/>
          </a:xfrm>
          <a:prstGeom prst="rect">
            <a:avLst/>
          </a:prstGeom>
          <a:solidFill>
            <a:schemeClr val="bg1"/>
          </a:solidFill>
          <a:ln w="9525">
            <a:noFill/>
            <a:miter lim="800000"/>
            <a:headEnd/>
            <a:tailEnd/>
          </a:ln>
          <a:effectLst>
            <a:outerShdw dist="25400" dir="5400000" sx="99000" sy="99000" algn="ctr" rotWithShape="0">
              <a:schemeClr val="tx2"/>
            </a:outerShdw>
          </a:effectLst>
        </p:spPr>
        <p:txBody>
          <a:bodyPr tIns="91440" bIns="45720" anchor="b">
            <a:spAutoFit/>
          </a:bodyPr>
          <a:lstStyle/>
          <a:p>
            <a:pPr algn="ctr"/>
            <a:r>
              <a:rPr lang="en-US" sz="1400" b="1" dirty="0" smtClean="0">
                <a:solidFill>
                  <a:srgbClr val="000000"/>
                </a:solidFill>
                <a:latin typeface="Arial" pitchFamily="34" charset="0"/>
                <a:cs typeface="Arial" pitchFamily="34" charset="0"/>
              </a:rPr>
              <a:t>K–3rd grade</a:t>
            </a:r>
          </a:p>
        </p:txBody>
      </p:sp>
      <p:sp>
        <p:nvSpPr>
          <p:cNvPr id="48" name="TextBox 47"/>
          <p:cNvSpPr txBox="1"/>
          <p:nvPr/>
        </p:nvSpPr>
        <p:spPr>
          <a:xfrm>
            <a:off x="1457325" y="4867656"/>
            <a:ext cx="7700002" cy="1715778"/>
          </a:xfrm>
          <a:prstGeom prst="rect">
            <a:avLst/>
          </a:prstGeom>
          <a:solidFill>
            <a:schemeClr val="accent1"/>
          </a:solidFill>
          <a:ln>
            <a:solidFill>
              <a:schemeClr val="accent1"/>
            </a:solidFill>
          </a:ln>
        </p:spPr>
        <p:txBody>
          <a:bodyPr wrap="square" lIns="365760" tIns="45720" rIns="18288" bIns="45720" rtlCol="0" anchor="t" anchorCtr="0">
            <a:noAutofit/>
          </a:bodyPr>
          <a:lstStyle/>
          <a:p>
            <a:pPr>
              <a:spcBef>
                <a:spcPts val="600"/>
              </a:spcBef>
            </a:pPr>
            <a:r>
              <a:rPr lang="en-US" sz="1100" dirty="0" smtClean="0">
                <a:cs typeface="Arial" pitchFamily="34" charset="0"/>
              </a:rPr>
              <a:t>Adopt community-wide scorecard with measures across birth to 3rd</a:t>
            </a:r>
          </a:p>
          <a:p>
            <a:pPr>
              <a:spcBef>
                <a:spcPts val="600"/>
              </a:spcBef>
            </a:pPr>
            <a:r>
              <a:rPr lang="en-US" sz="1100" dirty="0" smtClean="0">
                <a:cs typeface="Arial" pitchFamily="34" charset="0"/>
              </a:rPr>
              <a:t>Adopt common assessment approach from birth to 3rd grade</a:t>
            </a:r>
          </a:p>
          <a:p>
            <a:pPr>
              <a:spcBef>
                <a:spcPts val="600"/>
              </a:spcBef>
            </a:pPr>
            <a:r>
              <a:rPr lang="en-US" sz="1100" dirty="0" smtClean="0">
                <a:cs typeface="Arial" pitchFamily="34" charset="0"/>
              </a:rPr>
              <a:t>Recruit and retain high quality early educators</a:t>
            </a:r>
          </a:p>
          <a:p>
            <a:pPr>
              <a:spcBef>
                <a:spcPts val="600"/>
              </a:spcBef>
            </a:pPr>
            <a:r>
              <a:rPr lang="en-US" sz="1100" dirty="0" smtClean="0">
                <a:cs typeface="Arial" pitchFamily="34" charset="0"/>
              </a:rPr>
              <a:t>Implement a holistic place-based model</a:t>
            </a:r>
          </a:p>
          <a:p>
            <a:pPr>
              <a:spcBef>
                <a:spcPts val="600"/>
              </a:spcBef>
            </a:pPr>
            <a:r>
              <a:rPr lang="en-US" sz="1100" dirty="0" smtClean="0">
                <a:cs typeface="Arial" pitchFamily="34" charset="0"/>
              </a:rPr>
              <a:t>Build data sharing infrastructure to coordinate services and inform action</a:t>
            </a:r>
          </a:p>
          <a:p>
            <a:pPr>
              <a:spcBef>
                <a:spcPts val="600"/>
              </a:spcBef>
            </a:pPr>
            <a:r>
              <a:rPr lang="en-US" sz="1100" dirty="0" smtClean="0">
                <a:cs typeface="Arial" pitchFamily="34" charset="0"/>
              </a:rPr>
              <a:t>Build analytic, research and continuous improvement capability</a:t>
            </a:r>
          </a:p>
          <a:p>
            <a:pPr>
              <a:spcBef>
                <a:spcPts val="600"/>
              </a:spcBef>
            </a:pPr>
            <a:r>
              <a:rPr lang="en-US" sz="1100" dirty="0" smtClean="0">
                <a:cs typeface="Arial" pitchFamily="34" charset="0"/>
              </a:rPr>
              <a:t>The PeopleFirst Partnership, as the backbone organization, to coordinate and oversee implementation of the Plan</a:t>
            </a:r>
          </a:p>
        </p:txBody>
      </p:sp>
      <p:sp>
        <p:nvSpPr>
          <p:cNvPr id="49" name="TextBox 48"/>
          <p:cNvSpPr txBox="1"/>
          <p:nvPr/>
        </p:nvSpPr>
        <p:spPr>
          <a:xfrm>
            <a:off x="457201" y="4867656"/>
            <a:ext cx="904876" cy="1715778"/>
          </a:xfrm>
          <a:prstGeom prst="rect">
            <a:avLst/>
          </a:prstGeom>
          <a:solidFill>
            <a:schemeClr val="tx2"/>
          </a:solidFill>
          <a:ln>
            <a:solidFill>
              <a:schemeClr val="tx2"/>
            </a:solidFill>
          </a:ln>
        </p:spPr>
        <p:txBody>
          <a:bodyPr wrap="square" lIns="9144" tIns="45720" rIns="9144" bIns="45720" rtlCol="0" anchor="ctr" anchorCtr="0">
            <a:noAutofit/>
          </a:bodyPr>
          <a:lstStyle/>
          <a:p>
            <a:pPr algn="ctr"/>
            <a:r>
              <a:rPr lang="en-US" sz="1200" b="1" dirty="0" smtClean="0">
                <a:solidFill>
                  <a:schemeClr val="bg1"/>
                </a:solidFill>
                <a:latin typeface="Arial" pitchFamily="34" charset="0"/>
                <a:cs typeface="Arial" pitchFamily="34" charset="0"/>
              </a:rPr>
              <a:t>Continuum</a:t>
            </a:r>
          </a:p>
        </p:txBody>
      </p:sp>
      <p:sp>
        <p:nvSpPr>
          <p:cNvPr id="50" name="NumberBall"/>
          <p:cNvSpPr>
            <a:spLocks noChangeArrowheads="1"/>
          </p:cNvSpPr>
          <p:nvPr/>
        </p:nvSpPr>
        <p:spPr bwMode="gray">
          <a:xfrm>
            <a:off x="1495825" y="4874207"/>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17</a:t>
            </a:r>
            <a:endParaRPr lang="en-US" sz="1000" b="1" dirty="0">
              <a:solidFill>
                <a:srgbClr val="FFFFFF"/>
              </a:solidFill>
              <a:cs typeface="Arial" pitchFamily="34" charset="0"/>
            </a:endParaRPr>
          </a:p>
        </p:txBody>
      </p:sp>
      <p:sp>
        <p:nvSpPr>
          <p:cNvPr id="51" name="NumberBall"/>
          <p:cNvSpPr>
            <a:spLocks noChangeArrowheads="1"/>
          </p:cNvSpPr>
          <p:nvPr/>
        </p:nvSpPr>
        <p:spPr bwMode="gray">
          <a:xfrm>
            <a:off x="1495825" y="5121117"/>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18</a:t>
            </a:r>
            <a:endParaRPr lang="en-US" sz="1000" b="1" dirty="0">
              <a:solidFill>
                <a:srgbClr val="FFFFFF"/>
              </a:solidFill>
              <a:cs typeface="Arial" pitchFamily="34" charset="0"/>
            </a:endParaRPr>
          </a:p>
        </p:txBody>
      </p:sp>
      <p:sp>
        <p:nvSpPr>
          <p:cNvPr id="52" name="NumberBall"/>
          <p:cNvSpPr>
            <a:spLocks noChangeArrowheads="1"/>
          </p:cNvSpPr>
          <p:nvPr/>
        </p:nvSpPr>
        <p:spPr bwMode="gray">
          <a:xfrm>
            <a:off x="1495825" y="5368027"/>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19</a:t>
            </a:r>
            <a:endParaRPr lang="en-US" sz="1000" b="1" dirty="0">
              <a:solidFill>
                <a:srgbClr val="FFFFFF"/>
              </a:solidFill>
              <a:cs typeface="Arial" pitchFamily="34" charset="0"/>
            </a:endParaRPr>
          </a:p>
        </p:txBody>
      </p:sp>
      <p:sp>
        <p:nvSpPr>
          <p:cNvPr id="53" name="NumberBall"/>
          <p:cNvSpPr>
            <a:spLocks noChangeArrowheads="1"/>
          </p:cNvSpPr>
          <p:nvPr/>
        </p:nvSpPr>
        <p:spPr bwMode="gray">
          <a:xfrm>
            <a:off x="1495825" y="5614937"/>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20</a:t>
            </a:r>
            <a:endParaRPr lang="en-US" sz="1000" b="1" dirty="0">
              <a:solidFill>
                <a:srgbClr val="FFFFFF"/>
              </a:solidFill>
              <a:cs typeface="Arial" pitchFamily="34" charset="0"/>
            </a:endParaRPr>
          </a:p>
        </p:txBody>
      </p:sp>
      <p:sp>
        <p:nvSpPr>
          <p:cNvPr id="54" name="NumberBall"/>
          <p:cNvSpPr>
            <a:spLocks noChangeArrowheads="1"/>
          </p:cNvSpPr>
          <p:nvPr/>
        </p:nvSpPr>
        <p:spPr bwMode="gray">
          <a:xfrm>
            <a:off x="1495825" y="5861847"/>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21</a:t>
            </a:r>
            <a:endParaRPr lang="en-US" sz="1000" b="1" dirty="0">
              <a:solidFill>
                <a:srgbClr val="FFFFFF"/>
              </a:solidFill>
              <a:cs typeface="Arial" pitchFamily="34" charset="0"/>
            </a:endParaRPr>
          </a:p>
        </p:txBody>
      </p:sp>
      <p:sp>
        <p:nvSpPr>
          <p:cNvPr id="55" name="NumberBall"/>
          <p:cNvSpPr>
            <a:spLocks noChangeArrowheads="1"/>
          </p:cNvSpPr>
          <p:nvPr/>
        </p:nvSpPr>
        <p:spPr bwMode="gray">
          <a:xfrm>
            <a:off x="1495825" y="6108756"/>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22</a:t>
            </a:r>
          </a:p>
        </p:txBody>
      </p:sp>
      <p:sp>
        <p:nvSpPr>
          <p:cNvPr id="56" name="TextBox 55"/>
          <p:cNvSpPr txBox="1"/>
          <p:nvPr/>
        </p:nvSpPr>
        <p:spPr>
          <a:xfrm>
            <a:off x="4009326" y="1471196"/>
            <a:ext cx="1691406" cy="1325880"/>
          </a:xfrm>
          <a:prstGeom prst="rect">
            <a:avLst/>
          </a:prstGeom>
          <a:solidFill>
            <a:schemeClr val="accent1"/>
          </a:solidFill>
          <a:ln>
            <a:solidFill>
              <a:schemeClr val="accent1"/>
            </a:solidFill>
          </a:ln>
        </p:spPr>
        <p:txBody>
          <a:bodyPr wrap="square" lIns="365760" tIns="18288" rIns="9144" bIns="18288" rtlCol="0" anchor="t" anchorCtr="0">
            <a:noAutofit/>
          </a:bodyPr>
          <a:lstStyle/>
          <a:p>
            <a:r>
              <a:rPr lang="en-US" sz="1100" dirty="0" smtClean="0">
                <a:cs typeface="Arial" pitchFamily="34" charset="0"/>
              </a:rPr>
              <a:t>Increase capacity</a:t>
            </a:r>
          </a:p>
          <a:p>
            <a:r>
              <a:rPr lang="en-US" sz="1100" dirty="0" smtClean="0">
                <a:cs typeface="Arial" pitchFamily="34" charset="0"/>
              </a:rPr>
              <a:t>of high-quality</a:t>
            </a:r>
            <a:br>
              <a:rPr lang="en-US" sz="1100" dirty="0" smtClean="0">
                <a:cs typeface="Arial" pitchFamily="34" charset="0"/>
              </a:rPr>
            </a:br>
            <a:r>
              <a:rPr lang="en-US" sz="1100" dirty="0" smtClean="0">
                <a:cs typeface="Arial" pitchFamily="34" charset="0"/>
              </a:rPr>
              <a:t>pre-K programs</a:t>
            </a:r>
          </a:p>
        </p:txBody>
      </p:sp>
      <p:sp>
        <p:nvSpPr>
          <p:cNvPr id="57" name="TextBox 56"/>
          <p:cNvSpPr txBox="1"/>
          <p:nvPr/>
        </p:nvSpPr>
        <p:spPr>
          <a:xfrm>
            <a:off x="1490424" y="1471196"/>
            <a:ext cx="2371458" cy="1325880"/>
          </a:xfrm>
          <a:prstGeom prst="rect">
            <a:avLst/>
          </a:prstGeom>
          <a:solidFill>
            <a:schemeClr val="accent1"/>
          </a:solidFill>
          <a:ln>
            <a:solidFill>
              <a:schemeClr val="accent1"/>
            </a:solidFill>
          </a:ln>
        </p:spPr>
        <p:txBody>
          <a:bodyPr wrap="square" lIns="365760" tIns="18288" rIns="9144" bIns="18288" rtlCol="0" anchor="t" anchorCtr="0">
            <a:noAutofit/>
          </a:bodyPr>
          <a:lstStyle/>
          <a:p>
            <a:pPr>
              <a:buClr>
                <a:schemeClr val="tx2"/>
              </a:buClr>
            </a:pPr>
            <a:r>
              <a:rPr lang="en-US" sz="1100" dirty="0">
                <a:solidFill>
                  <a:srgbClr val="000000"/>
                </a:solidFill>
                <a:latin typeface="Arial" pitchFamily="34" charset="0"/>
                <a:cs typeface="Arial" pitchFamily="34" charset="0"/>
              </a:rPr>
              <a:t>Establish incentives to create more high quality </a:t>
            </a:r>
            <a:r>
              <a:rPr lang="en-US" sz="1100" dirty="0" smtClean="0">
                <a:solidFill>
                  <a:srgbClr val="000000"/>
                </a:solidFill>
                <a:latin typeface="Arial" pitchFamily="34" charset="0"/>
                <a:cs typeface="Arial" pitchFamily="34" charset="0"/>
              </a:rPr>
              <a:t>seats in </a:t>
            </a:r>
            <a:r>
              <a:rPr lang="en-US" sz="1100" dirty="0">
                <a:solidFill>
                  <a:srgbClr val="000000"/>
                </a:solidFill>
                <a:latin typeface="Arial" pitchFamily="34" charset="0"/>
                <a:cs typeface="Arial" pitchFamily="34" charset="0"/>
              </a:rPr>
              <a:t>areas </a:t>
            </a:r>
            <a:r>
              <a:rPr lang="en-US" sz="1100" dirty="0" smtClean="0">
                <a:solidFill>
                  <a:srgbClr val="000000"/>
                </a:solidFill>
                <a:latin typeface="Arial" pitchFamily="34" charset="0"/>
                <a:cs typeface="Arial" pitchFamily="34" charset="0"/>
              </a:rPr>
              <a:t>with unmet </a:t>
            </a:r>
            <a:r>
              <a:rPr lang="en-US" sz="1100" dirty="0">
                <a:solidFill>
                  <a:srgbClr val="000000"/>
                </a:solidFill>
                <a:latin typeface="Arial" pitchFamily="34" charset="0"/>
                <a:cs typeface="Arial" pitchFamily="34" charset="0"/>
              </a:rPr>
              <a:t>demand</a:t>
            </a:r>
          </a:p>
          <a:p>
            <a:pPr>
              <a:lnSpc>
                <a:spcPct val="97000"/>
              </a:lnSpc>
            </a:pPr>
            <a:r>
              <a:rPr lang="en-US" sz="1100" dirty="0" smtClean="0">
                <a:cs typeface="Arial" pitchFamily="34" charset="0"/>
              </a:rPr>
              <a:t>Strengthen child care</a:t>
            </a:r>
            <a:br>
              <a:rPr lang="en-US" sz="1100" dirty="0" smtClean="0">
                <a:cs typeface="Arial" pitchFamily="34" charset="0"/>
              </a:rPr>
            </a:br>
            <a:r>
              <a:rPr lang="en-US" sz="1100" dirty="0" smtClean="0">
                <a:cs typeface="Arial" pitchFamily="34" charset="0"/>
              </a:rPr>
              <a:t>certificate distribution</a:t>
            </a:r>
          </a:p>
          <a:p>
            <a:pPr>
              <a:lnSpc>
                <a:spcPct val="97000"/>
              </a:lnSpc>
            </a:pPr>
            <a:r>
              <a:rPr lang="en-US" sz="1100" dirty="0" smtClean="0">
                <a:cs typeface="Arial" pitchFamily="34" charset="0"/>
              </a:rPr>
              <a:t>Raise family and community awareness of value of</a:t>
            </a:r>
          </a:p>
          <a:p>
            <a:pPr>
              <a:lnSpc>
                <a:spcPct val="97000"/>
              </a:lnSpc>
            </a:pPr>
            <a:r>
              <a:rPr lang="en-US" sz="1100" dirty="0" smtClean="0">
                <a:cs typeface="Arial" pitchFamily="34" charset="0"/>
              </a:rPr>
              <a:t>early learning</a:t>
            </a:r>
          </a:p>
        </p:txBody>
      </p:sp>
      <p:sp>
        <p:nvSpPr>
          <p:cNvPr id="58" name="TextBox 57"/>
          <p:cNvSpPr txBox="1"/>
          <p:nvPr/>
        </p:nvSpPr>
        <p:spPr>
          <a:xfrm>
            <a:off x="5856051" y="1471196"/>
            <a:ext cx="3301276" cy="1325880"/>
          </a:xfrm>
          <a:prstGeom prst="rect">
            <a:avLst/>
          </a:prstGeom>
          <a:solidFill>
            <a:schemeClr val="accent1"/>
          </a:solidFill>
          <a:ln>
            <a:solidFill>
              <a:schemeClr val="accent1"/>
            </a:solidFill>
          </a:ln>
        </p:spPr>
        <p:txBody>
          <a:bodyPr wrap="square" lIns="365760" tIns="18288" rIns="9144" bIns="18288" rtlCol="0" anchor="t" anchorCtr="0">
            <a:noAutofit/>
          </a:bodyPr>
          <a:lstStyle/>
          <a:p>
            <a:r>
              <a:rPr lang="en-US" sz="1100" dirty="0" smtClean="0">
                <a:cs typeface="Arial" pitchFamily="34" charset="0"/>
              </a:rPr>
              <a:t>Build ecosystem of wraparound and supplemental academic support providers in K–3rd</a:t>
            </a:r>
          </a:p>
        </p:txBody>
      </p:sp>
      <p:sp>
        <p:nvSpPr>
          <p:cNvPr id="59" name="TextBox 58"/>
          <p:cNvSpPr txBox="1"/>
          <p:nvPr/>
        </p:nvSpPr>
        <p:spPr>
          <a:xfrm>
            <a:off x="457200" y="1471196"/>
            <a:ext cx="904875" cy="1325880"/>
          </a:xfrm>
          <a:prstGeom prst="rect">
            <a:avLst/>
          </a:prstGeom>
          <a:solidFill>
            <a:schemeClr val="tx2"/>
          </a:solidFill>
          <a:ln>
            <a:solidFill>
              <a:schemeClr val="tx2"/>
            </a:solidFill>
          </a:ln>
        </p:spPr>
        <p:txBody>
          <a:bodyPr wrap="square" lIns="9144" tIns="45720" rIns="9144" bIns="45720" rtlCol="0" anchor="ctr" anchorCtr="0">
            <a:noAutofit/>
          </a:bodyPr>
          <a:lstStyle/>
          <a:p>
            <a:pPr algn="ctr"/>
            <a:r>
              <a:rPr lang="en-US" sz="1200" b="1" dirty="0" smtClean="0">
                <a:solidFill>
                  <a:schemeClr val="bg1"/>
                </a:solidFill>
                <a:latin typeface="Arial" pitchFamily="34" charset="0"/>
                <a:cs typeface="Arial" pitchFamily="34" charset="0"/>
              </a:rPr>
              <a:t>Access</a:t>
            </a:r>
          </a:p>
          <a:p>
            <a:pPr algn="ctr"/>
            <a:r>
              <a:rPr lang="en-US" sz="1200" b="1" dirty="0" smtClean="0">
                <a:solidFill>
                  <a:schemeClr val="bg1"/>
                </a:solidFill>
                <a:latin typeface="Arial" pitchFamily="34" charset="0"/>
                <a:cs typeface="Arial" pitchFamily="34" charset="0"/>
              </a:rPr>
              <a:t>and awareness</a:t>
            </a:r>
          </a:p>
        </p:txBody>
      </p:sp>
      <p:sp>
        <p:nvSpPr>
          <p:cNvPr id="60" name="NumberBall"/>
          <p:cNvSpPr>
            <a:spLocks noChangeArrowheads="1"/>
          </p:cNvSpPr>
          <p:nvPr/>
        </p:nvSpPr>
        <p:spPr bwMode="gray">
          <a:xfrm>
            <a:off x="1495825" y="2292379"/>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a:solidFill>
                  <a:srgbClr val="FFFFFF"/>
                </a:solidFill>
                <a:cs typeface="Arial" pitchFamily="34" charset="0"/>
              </a:rPr>
              <a:t>3</a:t>
            </a:r>
          </a:p>
        </p:txBody>
      </p:sp>
      <p:sp>
        <p:nvSpPr>
          <p:cNvPr id="61" name="NumberBall"/>
          <p:cNvSpPr>
            <a:spLocks noChangeArrowheads="1"/>
          </p:cNvSpPr>
          <p:nvPr/>
        </p:nvSpPr>
        <p:spPr bwMode="gray">
          <a:xfrm>
            <a:off x="1495825" y="1484637"/>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a:solidFill>
                  <a:srgbClr val="FFFFFF"/>
                </a:solidFill>
                <a:cs typeface="Arial" pitchFamily="34" charset="0"/>
              </a:rPr>
              <a:t>1</a:t>
            </a:r>
          </a:p>
        </p:txBody>
      </p:sp>
      <p:sp>
        <p:nvSpPr>
          <p:cNvPr id="62" name="NumberBall"/>
          <p:cNvSpPr>
            <a:spLocks noChangeArrowheads="1"/>
          </p:cNvSpPr>
          <p:nvPr/>
        </p:nvSpPr>
        <p:spPr bwMode="gray">
          <a:xfrm>
            <a:off x="1495825" y="1952606"/>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a:solidFill>
                  <a:srgbClr val="FFFFFF"/>
                </a:solidFill>
                <a:cs typeface="Arial" pitchFamily="34" charset="0"/>
              </a:rPr>
              <a:t>2</a:t>
            </a:r>
          </a:p>
        </p:txBody>
      </p:sp>
      <p:sp>
        <p:nvSpPr>
          <p:cNvPr id="63" name="NumberBall"/>
          <p:cNvSpPr>
            <a:spLocks noChangeArrowheads="1"/>
          </p:cNvSpPr>
          <p:nvPr/>
        </p:nvSpPr>
        <p:spPr bwMode="gray">
          <a:xfrm>
            <a:off x="3992584" y="1484637"/>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10</a:t>
            </a:r>
            <a:endParaRPr lang="en-US" sz="1000" b="1" dirty="0">
              <a:solidFill>
                <a:srgbClr val="FFFFFF"/>
              </a:solidFill>
              <a:cs typeface="Arial" pitchFamily="34" charset="0"/>
            </a:endParaRPr>
          </a:p>
        </p:txBody>
      </p:sp>
      <p:sp>
        <p:nvSpPr>
          <p:cNvPr id="64" name="NumberBall"/>
          <p:cNvSpPr>
            <a:spLocks noChangeArrowheads="1"/>
          </p:cNvSpPr>
          <p:nvPr/>
        </p:nvSpPr>
        <p:spPr bwMode="gray">
          <a:xfrm>
            <a:off x="5865676" y="1484637"/>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12</a:t>
            </a:r>
            <a:endParaRPr lang="en-US" sz="1000" b="1" dirty="0">
              <a:solidFill>
                <a:srgbClr val="FFFFFF"/>
              </a:solidFill>
              <a:cs typeface="Arial" pitchFamily="34" charset="0"/>
            </a:endParaRPr>
          </a:p>
        </p:txBody>
      </p:sp>
      <p:sp>
        <p:nvSpPr>
          <p:cNvPr id="65" name="TextBox 64"/>
          <p:cNvSpPr txBox="1"/>
          <p:nvPr/>
        </p:nvSpPr>
        <p:spPr>
          <a:xfrm>
            <a:off x="4009326" y="2893375"/>
            <a:ext cx="1691406" cy="1867448"/>
          </a:xfrm>
          <a:prstGeom prst="rect">
            <a:avLst/>
          </a:prstGeom>
          <a:solidFill>
            <a:schemeClr val="accent1"/>
          </a:solidFill>
          <a:ln>
            <a:solidFill>
              <a:schemeClr val="accent1"/>
            </a:solidFill>
          </a:ln>
        </p:spPr>
        <p:txBody>
          <a:bodyPr wrap="square" lIns="365760" tIns="18288" rIns="9144" bIns="18288" rtlCol="0" anchor="t" anchorCtr="0">
            <a:noAutofit/>
          </a:bodyPr>
          <a:lstStyle/>
          <a:p>
            <a:pPr>
              <a:buClr>
                <a:srgbClr val="000000"/>
              </a:buClr>
              <a:buSzPct val="100000"/>
              <a:buFont typeface=""/>
            </a:pPr>
            <a:r>
              <a:rPr lang="en-US" sz="1100" dirty="0" smtClean="0">
                <a:solidFill>
                  <a:srgbClr val="000000"/>
                </a:solidFill>
                <a:cs typeface="Arial" pitchFamily="34" charset="0"/>
              </a:rPr>
              <a:t>Adopt a common definition of high quality pre-K</a:t>
            </a:r>
          </a:p>
          <a:p>
            <a:pPr>
              <a:buClr>
                <a:srgbClr val="000000"/>
              </a:buClr>
              <a:buSzPct val="100000"/>
              <a:buFont typeface=""/>
            </a:pPr>
            <a:r>
              <a:rPr lang="en-US" sz="1100" dirty="0" smtClean="0">
                <a:solidFill>
                  <a:srgbClr val="000000"/>
                </a:solidFill>
                <a:cs typeface="Arial" pitchFamily="34" charset="0"/>
              </a:rPr>
              <a:t>Improve pre-K quality </a:t>
            </a:r>
          </a:p>
          <a:p>
            <a:pPr>
              <a:buClr>
                <a:srgbClr val="000000"/>
              </a:buClr>
              <a:buSzPct val="100000"/>
              <a:buFont typeface=""/>
            </a:pPr>
            <a:r>
              <a:rPr lang="en-US" sz="1100" dirty="0" smtClean="0">
                <a:solidFill>
                  <a:srgbClr val="000000"/>
                </a:solidFill>
                <a:cs typeface="Arial" pitchFamily="34" charset="0"/>
              </a:rPr>
              <a:t>Mitigate summer learning loss</a:t>
            </a:r>
          </a:p>
        </p:txBody>
      </p:sp>
      <p:sp>
        <p:nvSpPr>
          <p:cNvPr id="66" name="TextBox 65"/>
          <p:cNvSpPr txBox="1"/>
          <p:nvPr/>
        </p:nvSpPr>
        <p:spPr>
          <a:xfrm>
            <a:off x="1490424" y="2893374"/>
            <a:ext cx="2371458" cy="1867449"/>
          </a:xfrm>
          <a:prstGeom prst="rect">
            <a:avLst/>
          </a:prstGeom>
          <a:solidFill>
            <a:schemeClr val="accent1"/>
          </a:solidFill>
          <a:ln>
            <a:solidFill>
              <a:schemeClr val="accent1"/>
            </a:solidFill>
          </a:ln>
        </p:spPr>
        <p:txBody>
          <a:bodyPr wrap="square" lIns="365760" tIns="18288" rIns="9144" bIns="18288" rtlCol="0" anchor="t" anchorCtr="0">
            <a:noAutofit/>
          </a:bodyPr>
          <a:lstStyle/>
          <a:p>
            <a:pPr>
              <a:buClr>
                <a:srgbClr val="000000"/>
              </a:buClr>
              <a:buSzPct val="100000"/>
              <a:buFont typeface=""/>
            </a:pPr>
            <a:r>
              <a:rPr lang="en-US" sz="1100" dirty="0" smtClean="0">
                <a:solidFill>
                  <a:srgbClr val="000000"/>
                </a:solidFill>
                <a:cs typeface="Arial" pitchFamily="34" charset="0"/>
              </a:rPr>
              <a:t>Expand in home and unlicensed provider supports</a:t>
            </a:r>
          </a:p>
          <a:p>
            <a:pPr>
              <a:buClr>
                <a:srgbClr val="000000"/>
              </a:buClr>
              <a:buSzPct val="100000"/>
              <a:buFont typeface=""/>
            </a:pPr>
            <a:r>
              <a:rPr lang="en-US" sz="1100" dirty="0" smtClean="0">
                <a:solidFill>
                  <a:srgbClr val="000000"/>
                </a:solidFill>
                <a:cs typeface="Arial" pitchFamily="34" charset="0"/>
              </a:rPr>
              <a:t>Increase usage of</a:t>
            </a:r>
            <a:br>
              <a:rPr lang="en-US" sz="1100" dirty="0" smtClean="0">
                <a:solidFill>
                  <a:srgbClr val="000000"/>
                </a:solidFill>
                <a:cs typeface="Arial" pitchFamily="34" charset="0"/>
              </a:rPr>
            </a:br>
            <a:r>
              <a:rPr lang="en-US" sz="1100" dirty="0" smtClean="0">
                <a:solidFill>
                  <a:srgbClr val="000000"/>
                </a:solidFill>
                <a:cs typeface="Arial" pitchFamily="34" charset="0"/>
              </a:rPr>
              <a:t>developmental screeners</a:t>
            </a:r>
          </a:p>
          <a:p>
            <a:pPr>
              <a:buClr>
                <a:srgbClr val="000000"/>
              </a:buClr>
              <a:buSzPct val="100000"/>
              <a:buFont typeface=""/>
            </a:pPr>
            <a:r>
              <a:rPr lang="en-US" sz="1100" dirty="0" smtClean="0">
                <a:solidFill>
                  <a:srgbClr val="000000"/>
                </a:solidFill>
                <a:cs typeface="Arial" pitchFamily="34" charset="0"/>
              </a:rPr>
              <a:t>Improve referral conversion</a:t>
            </a:r>
          </a:p>
          <a:p>
            <a:pPr>
              <a:buClr>
                <a:srgbClr val="000000"/>
              </a:buClr>
              <a:buSzPct val="100000"/>
              <a:buFont typeface=""/>
            </a:pPr>
            <a:r>
              <a:rPr lang="en-US" sz="1100" dirty="0" smtClean="0">
                <a:solidFill>
                  <a:srgbClr val="000000"/>
                </a:solidFill>
                <a:cs typeface="Arial" pitchFamily="34" charset="0"/>
              </a:rPr>
              <a:t>for home visitation</a:t>
            </a:r>
          </a:p>
          <a:p>
            <a:pPr>
              <a:buClr>
                <a:srgbClr val="000000"/>
              </a:buClr>
              <a:buSzPct val="100000"/>
              <a:buFont typeface=""/>
            </a:pPr>
            <a:r>
              <a:rPr lang="en-US" sz="1100" dirty="0" smtClean="0">
                <a:solidFill>
                  <a:srgbClr val="000000"/>
                </a:solidFill>
                <a:cs typeface="Arial" pitchFamily="34" charset="0"/>
              </a:rPr>
              <a:t>Strengthen state QRIS</a:t>
            </a:r>
          </a:p>
        </p:txBody>
      </p:sp>
      <p:sp>
        <p:nvSpPr>
          <p:cNvPr id="67" name="TextBox 66"/>
          <p:cNvSpPr txBox="1"/>
          <p:nvPr/>
        </p:nvSpPr>
        <p:spPr>
          <a:xfrm>
            <a:off x="5856051" y="2903909"/>
            <a:ext cx="3301276" cy="1867448"/>
          </a:xfrm>
          <a:prstGeom prst="rect">
            <a:avLst/>
          </a:prstGeom>
          <a:solidFill>
            <a:schemeClr val="accent1"/>
          </a:solidFill>
          <a:ln>
            <a:solidFill>
              <a:schemeClr val="accent1"/>
            </a:solidFill>
          </a:ln>
        </p:spPr>
        <p:txBody>
          <a:bodyPr wrap="square" lIns="365760" tIns="18288" rIns="9144" bIns="18288" rtlCol="0" anchor="t" anchorCtr="0">
            <a:noAutofit/>
          </a:bodyPr>
          <a:lstStyle/>
          <a:p>
            <a:r>
              <a:rPr lang="en-US" sz="1100" dirty="0" smtClean="0">
                <a:cs typeface="Arial" pitchFamily="34" charset="0"/>
              </a:rPr>
              <a:t>Mentor and train schools to expand</a:t>
            </a:r>
          </a:p>
          <a:p>
            <a:r>
              <a:rPr lang="en-US" sz="1100" dirty="0" smtClean="0">
                <a:cs typeface="Arial" pitchFamily="34" charset="0"/>
              </a:rPr>
              <a:t>on-campus SEL supports</a:t>
            </a:r>
          </a:p>
          <a:p>
            <a:r>
              <a:rPr lang="en-US" sz="1100" dirty="0" smtClean="0">
                <a:cs typeface="Arial" pitchFamily="34" charset="0"/>
              </a:rPr>
              <a:t>Strengthen pre-service preparation through exposure to more relevant coursework and classroom experiences</a:t>
            </a:r>
          </a:p>
          <a:p>
            <a:r>
              <a:rPr lang="en-US" sz="1100" dirty="0" smtClean="0">
                <a:cs typeface="Arial" pitchFamily="34" charset="0"/>
              </a:rPr>
              <a:t>Enhance professional learning opportunities through more effective implementation of  coaching, PLCs and PD</a:t>
            </a:r>
          </a:p>
          <a:p>
            <a:r>
              <a:rPr lang="en-US" sz="1100" dirty="0" smtClean="0">
                <a:cs typeface="Arial" pitchFamily="34" charset="0"/>
              </a:rPr>
              <a:t>Encourage district/school leadership to better align instructional practices and expectations across the pre-k to 3rd continuum</a:t>
            </a:r>
          </a:p>
        </p:txBody>
      </p:sp>
      <p:sp>
        <p:nvSpPr>
          <p:cNvPr id="68" name="TextBox 67"/>
          <p:cNvSpPr txBox="1"/>
          <p:nvPr/>
        </p:nvSpPr>
        <p:spPr>
          <a:xfrm>
            <a:off x="457200" y="2893375"/>
            <a:ext cx="904875" cy="1867448"/>
          </a:xfrm>
          <a:prstGeom prst="rect">
            <a:avLst/>
          </a:prstGeom>
          <a:solidFill>
            <a:schemeClr val="tx2"/>
          </a:solidFill>
          <a:ln>
            <a:solidFill>
              <a:schemeClr val="tx2"/>
            </a:solidFill>
          </a:ln>
        </p:spPr>
        <p:txBody>
          <a:bodyPr wrap="square" lIns="9144" tIns="45720" rIns="9144" bIns="45720" rtlCol="0" anchor="ctr" anchorCtr="0">
            <a:noAutofit/>
          </a:bodyPr>
          <a:lstStyle/>
          <a:p>
            <a:pPr algn="ctr"/>
            <a:r>
              <a:rPr lang="en-US" sz="1200" b="1" dirty="0" smtClean="0">
                <a:solidFill>
                  <a:schemeClr val="bg1"/>
                </a:solidFill>
                <a:latin typeface="Arial" pitchFamily="34" charset="0"/>
                <a:cs typeface="Arial" pitchFamily="34" charset="0"/>
              </a:rPr>
              <a:t>Quality</a:t>
            </a:r>
          </a:p>
        </p:txBody>
      </p:sp>
      <p:sp>
        <p:nvSpPr>
          <p:cNvPr id="69" name="NumberBall"/>
          <p:cNvSpPr>
            <a:spLocks noChangeArrowheads="1"/>
          </p:cNvSpPr>
          <p:nvPr/>
        </p:nvSpPr>
        <p:spPr bwMode="gray">
          <a:xfrm>
            <a:off x="1495825" y="2894053"/>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a:solidFill>
                  <a:srgbClr val="FFFFFF"/>
                </a:solidFill>
                <a:cs typeface="Arial" pitchFamily="34" charset="0"/>
              </a:rPr>
              <a:t>4</a:t>
            </a:r>
          </a:p>
        </p:txBody>
      </p:sp>
      <p:sp>
        <p:nvSpPr>
          <p:cNvPr id="70" name="NumberBall"/>
          <p:cNvSpPr>
            <a:spLocks noChangeArrowheads="1"/>
          </p:cNvSpPr>
          <p:nvPr/>
        </p:nvSpPr>
        <p:spPr bwMode="gray">
          <a:xfrm>
            <a:off x="1495825" y="3257218"/>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5</a:t>
            </a:r>
            <a:endParaRPr lang="en-US" sz="1000" b="1" dirty="0">
              <a:solidFill>
                <a:srgbClr val="FFFFFF"/>
              </a:solidFill>
              <a:cs typeface="Arial" pitchFamily="34" charset="0"/>
            </a:endParaRPr>
          </a:p>
        </p:txBody>
      </p:sp>
      <p:sp>
        <p:nvSpPr>
          <p:cNvPr id="71" name="NumberBall"/>
          <p:cNvSpPr>
            <a:spLocks noChangeArrowheads="1"/>
          </p:cNvSpPr>
          <p:nvPr/>
        </p:nvSpPr>
        <p:spPr bwMode="gray">
          <a:xfrm>
            <a:off x="1495825" y="3563891"/>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a:solidFill>
                  <a:srgbClr val="FFFFFF"/>
                </a:solidFill>
                <a:cs typeface="Arial" pitchFamily="34" charset="0"/>
              </a:rPr>
              <a:t>6</a:t>
            </a:r>
          </a:p>
        </p:txBody>
      </p:sp>
      <p:sp>
        <p:nvSpPr>
          <p:cNvPr id="72" name="NumberBall"/>
          <p:cNvSpPr>
            <a:spLocks noChangeArrowheads="1"/>
          </p:cNvSpPr>
          <p:nvPr/>
        </p:nvSpPr>
        <p:spPr bwMode="gray">
          <a:xfrm>
            <a:off x="1495825" y="3908983"/>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a:solidFill>
                  <a:srgbClr val="FFFFFF"/>
                </a:solidFill>
                <a:cs typeface="Arial" pitchFamily="34" charset="0"/>
              </a:rPr>
              <a:t>7</a:t>
            </a:r>
          </a:p>
        </p:txBody>
      </p:sp>
      <p:sp>
        <p:nvSpPr>
          <p:cNvPr id="73" name="NumberBall"/>
          <p:cNvSpPr>
            <a:spLocks noChangeArrowheads="1"/>
          </p:cNvSpPr>
          <p:nvPr/>
        </p:nvSpPr>
        <p:spPr bwMode="gray">
          <a:xfrm>
            <a:off x="3992584" y="3419856"/>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9</a:t>
            </a:r>
            <a:endParaRPr lang="en-US" sz="1000" b="1" dirty="0">
              <a:solidFill>
                <a:srgbClr val="FFFFFF"/>
              </a:solidFill>
              <a:cs typeface="Arial" pitchFamily="34" charset="0"/>
            </a:endParaRPr>
          </a:p>
        </p:txBody>
      </p:sp>
      <p:sp>
        <p:nvSpPr>
          <p:cNvPr id="74" name="NumberBall"/>
          <p:cNvSpPr>
            <a:spLocks noChangeArrowheads="1"/>
          </p:cNvSpPr>
          <p:nvPr/>
        </p:nvSpPr>
        <p:spPr bwMode="gray">
          <a:xfrm>
            <a:off x="3987386" y="3762376"/>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11</a:t>
            </a:r>
            <a:endParaRPr lang="en-US" sz="1000" b="1" dirty="0">
              <a:solidFill>
                <a:srgbClr val="FFFFFF"/>
              </a:solidFill>
              <a:cs typeface="Arial" pitchFamily="34" charset="0"/>
            </a:endParaRPr>
          </a:p>
        </p:txBody>
      </p:sp>
      <p:sp>
        <p:nvSpPr>
          <p:cNvPr id="75" name="NumberBall"/>
          <p:cNvSpPr>
            <a:spLocks noChangeArrowheads="1"/>
          </p:cNvSpPr>
          <p:nvPr/>
        </p:nvSpPr>
        <p:spPr bwMode="gray">
          <a:xfrm>
            <a:off x="5865676" y="2894053"/>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13</a:t>
            </a:r>
            <a:endParaRPr lang="en-US" sz="1000" b="1" dirty="0">
              <a:solidFill>
                <a:srgbClr val="FFFFFF"/>
              </a:solidFill>
              <a:cs typeface="Arial" pitchFamily="34" charset="0"/>
            </a:endParaRPr>
          </a:p>
        </p:txBody>
      </p:sp>
      <p:sp>
        <p:nvSpPr>
          <p:cNvPr id="76" name="NumberBall"/>
          <p:cNvSpPr>
            <a:spLocks noChangeArrowheads="1"/>
          </p:cNvSpPr>
          <p:nvPr/>
        </p:nvSpPr>
        <p:spPr bwMode="gray">
          <a:xfrm>
            <a:off x="5865676" y="3219118"/>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14</a:t>
            </a:r>
            <a:endParaRPr lang="en-US" sz="1000" b="1" dirty="0">
              <a:solidFill>
                <a:srgbClr val="FFFFFF"/>
              </a:solidFill>
              <a:cs typeface="Arial" pitchFamily="34" charset="0"/>
            </a:endParaRPr>
          </a:p>
        </p:txBody>
      </p:sp>
      <p:sp>
        <p:nvSpPr>
          <p:cNvPr id="77" name="NumberBall"/>
          <p:cNvSpPr>
            <a:spLocks noChangeArrowheads="1"/>
          </p:cNvSpPr>
          <p:nvPr/>
        </p:nvSpPr>
        <p:spPr bwMode="gray">
          <a:xfrm>
            <a:off x="5865676" y="3735831"/>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15</a:t>
            </a:r>
            <a:endParaRPr lang="en-US" sz="1000" b="1" dirty="0">
              <a:solidFill>
                <a:srgbClr val="FFFFFF"/>
              </a:solidFill>
              <a:cs typeface="Arial" pitchFamily="34" charset="0"/>
            </a:endParaRPr>
          </a:p>
        </p:txBody>
      </p:sp>
      <p:sp>
        <p:nvSpPr>
          <p:cNvPr id="78" name="NumberBall"/>
          <p:cNvSpPr>
            <a:spLocks noChangeArrowheads="1"/>
          </p:cNvSpPr>
          <p:nvPr/>
        </p:nvSpPr>
        <p:spPr bwMode="gray">
          <a:xfrm>
            <a:off x="5865676" y="4239976"/>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16</a:t>
            </a:r>
            <a:endParaRPr lang="en-US" sz="1000" b="1" dirty="0">
              <a:solidFill>
                <a:srgbClr val="FFFFFF"/>
              </a:solidFill>
              <a:cs typeface="Arial" pitchFamily="34" charset="0"/>
            </a:endParaRPr>
          </a:p>
        </p:txBody>
      </p:sp>
      <p:sp>
        <p:nvSpPr>
          <p:cNvPr id="79" name="NumberBall"/>
          <p:cNvSpPr>
            <a:spLocks noChangeArrowheads="1"/>
          </p:cNvSpPr>
          <p:nvPr/>
        </p:nvSpPr>
        <p:spPr bwMode="gray">
          <a:xfrm>
            <a:off x="1495825" y="6346500"/>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23</a:t>
            </a:r>
          </a:p>
        </p:txBody>
      </p:sp>
      <p:sp>
        <p:nvSpPr>
          <p:cNvPr id="80" name="NumberBall"/>
          <p:cNvSpPr>
            <a:spLocks noChangeArrowheads="1"/>
          </p:cNvSpPr>
          <p:nvPr/>
        </p:nvSpPr>
        <p:spPr bwMode="gray">
          <a:xfrm>
            <a:off x="3992584" y="2895600"/>
            <a:ext cx="237744" cy="237744"/>
          </a:xfrm>
          <a:prstGeom prst="ellipse">
            <a:avLst/>
          </a:prstGeom>
          <a:solidFill>
            <a:schemeClr val="tx2"/>
          </a:solidFill>
          <a:ln w="9525" algn="ctr">
            <a:noFill/>
            <a:round/>
            <a:headEnd/>
            <a:tailEnd/>
          </a:ln>
        </p:spPr>
        <p:txBody>
          <a:bodyPr wrap="none" lIns="0" tIns="0" rIns="0" bIns="0" anchor="ctr"/>
          <a:lstStyle/>
          <a:p>
            <a:pPr algn="ctr" fontAlgn="base">
              <a:spcBef>
                <a:spcPct val="0"/>
              </a:spcBef>
              <a:spcAft>
                <a:spcPct val="0"/>
              </a:spcAft>
            </a:pPr>
            <a:r>
              <a:rPr lang="en-US" sz="1000" b="1" dirty="0" smtClean="0">
                <a:solidFill>
                  <a:srgbClr val="FFFFFF"/>
                </a:solidFill>
                <a:cs typeface="Arial" pitchFamily="34" charset="0"/>
              </a:rPr>
              <a:t>8</a:t>
            </a:r>
            <a:endParaRPr lang="en-US" sz="1000" b="1" dirty="0">
              <a:solidFill>
                <a:srgbClr val="FFFFFF"/>
              </a:solidFill>
              <a:cs typeface="Arial" pitchFamily="34" charset="0"/>
            </a:endParaRPr>
          </a:p>
        </p:txBody>
      </p:sp>
    </p:spTree>
    <p:extLst>
      <p:ext uri="{BB962C8B-B14F-4D97-AF65-F5344CB8AC3E}">
        <p14:creationId xmlns:p14="http://schemas.microsoft.com/office/powerpoint/2010/main" val="2138933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0-3 year old recommendations (I)</a:t>
            </a:r>
            <a:endParaRPr lang="en-US" dirty="0"/>
          </a:p>
        </p:txBody>
      </p:sp>
      <p:sp>
        <p:nvSpPr>
          <p:cNvPr id="7" name="TextColumnContent"/>
          <p:cNvSpPr>
            <a:spLocks noChangeArrowheads="1"/>
          </p:cNvSpPr>
          <p:nvPr/>
        </p:nvSpPr>
        <p:spPr bwMode="gray">
          <a:xfrm>
            <a:off x="1825735" y="1048455"/>
            <a:ext cx="7611827" cy="3597275"/>
          </a:xfrm>
          <a:prstGeom prst="rect">
            <a:avLst/>
          </a:prstGeom>
          <a:noFill/>
          <a:ln w="9525" algn="ctr">
            <a:noFill/>
            <a:miter lim="800000"/>
            <a:headEnd/>
            <a:tailEnd/>
          </a:ln>
          <a:effectLst/>
        </p:spPr>
        <p:txBody>
          <a:bodyPr tIns="91440" bIns="91440"/>
          <a:lstStyle/>
          <a:p>
            <a:pPr>
              <a:buClr>
                <a:srgbClr val="177B57"/>
              </a:buClr>
              <a:buSzPct val="100000"/>
            </a:pPr>
            <a:r>
              <a:rPr lang="en-US" sz="1100" b="1" dirty="0">
                <a:cs typeface="Arial" pitchFamily="34" charset="0"/>
              </a:rPr>
              <a:t>Better understand </a:t>
            </a:r>
            <a:r>
              <a:rPr lang="en-US" sz="1100" b="1" dirty="0" smtClean="0">
                <a:cs typeface="Arial" pitchFamily="34" charset="0"/>
              </a:rPr>
              <a:t>neighborhood-specific supply and demand imbalances and </a:t>
            </a:r>
            <a:r>
              <a:rPr lang="en-US" sz="1100" b="1" dirty="0">
                <a:cs typeface="Arial" pitchFamily="34" charset="0"/>
              </a:rPr>
              <a:t>provide incentives to enable more high quality seats where there is unmet demand</a:t>
            </a:r>
          </a:p>
          <a:p>
            <a:pPr marL="288925" lvl="1" indent="-174625">
              <a:buClr>
                <a:srgbClr val="177B57"/>
              </a:buClr>
              <a:buSzPct val="100000"/>
              <a:buFont typeface="Arial" panose="020B0604020202020204" pitchFamily="34" charset="0"/>
              <a:buChar char="•"/>
            </a:pPr>
            <a:r>
              <a:rPr lang="en-US" sz="1100" dirty="0" smtClean="0">
                <a:cs typeface="Arial" pitchFamily="34" charset="0"/>
              </a:rPr>
              <a:t>Within neighborhoods selected for place-based pilots, better understand supply and demand, and barriers to enrollment for early childcare and develop tailored approaches to address significant barriers  </a:t>
            </a:r>
          </a:p>
          <a:p>
            <a:pPr marL="288925" lvl="1" indent="-174625">
              <a:buClr>
                <a:srgbClr val="177B57"/>
              </a:buClr>
              <a:buSzPct val="100000"/>
              <a:buFont typeface="Arial" panose="020B0604020202020204" pitchFamily="34" charset="0"/>
              <a:buChar char="•"/>
            </a:pPr>
            <a:r>
              <a:rPr lang="en-US" sz="1100" dirty="0" smtClean="0">
                <a:cs typeface="Arial" pitchFamily="34" charset="0"/>
              </a:rPr>
              <a:t>Once supply and demand imbalances are better understood, provide incentives for known high quality private providers to expand in high needs areas; Need to determine what types of incentives are most effective</a:t>
            </a:r>
          </a:p>
          <a:p>
            <a:pPr marL="288925" lvl="1" indent="-174625">
              <a:buClr>
                <a:srgbClr val="177B57"/>
              </a:buClr>
              <a:buSzPct val="100000"/>
              <a:buFont typeface="Arial" panose="020B0604020202020204" pitchFamily="34" charset="0"/>
              <a:buChar char="•"/>
            </a:pPr>
            <a:r>
              <a:rPr lang="en-US" sz="1100" i="1" dirty="0" smtClean="0">
                <a:cs typeface="Arial" pitchFamily="34" charset="0"/>
              </a:rPr>
              <a:t>Continue to provide and look to expand professional development opportunities to existing centers through ESC's Professional Development Action Team, the </a:t>
            </a:r>
            <a:r>
              <a:rPr lang="en-US" sz="1100" i="1" dirty="0">
                <a:cs typeface="Arial" pitchFamily="34" charset="0"/>
              </a:rPr>
              <a:t>SCS Early Care Academy, </a:t>
            </a:r>
            <a:r>
              <a:rPr lang="en-US" sz="1100" i="1" dirty="0" smtClean="0">
                <a:cs typeface="Arial" pitchFamily="34" charset="0"/>
              </a:rPr>
              <a:t>The Urban </a:t>
            </a:r>
            <a:r>
              <a:rPr lang="en-US" sz="1100" i="1" dirty="0">
                <a:cs typeface="Arial" pitchFamily="34" charset="0"/>
              </a:rPr>
              <a:t>Child Institute, the Child Care Resource and Referral Center, and community-based PD </a:t>
            </a:r>
            <a:r>
              <a:rPr lang="en-US" sz="1100" i="1" dirty="0" smtClean="0">
                <a:cs typeface="Arial" pitchFamily="34" charset="0"/>
              </a:rPr>
              <a:t>centers</a:t>
            </a:r>
          </a:p>
          <a:p>
            <a:pPr marL="288925" lvl="1" indent="-174625">
              <a:buClr>
                <a:srgbClr val="177B57"/>
              </a:buClr>
              <a:buSzPct val="100000"/>
              <a:buFont typeface="Arial" panose="020B0604020202020204" pitchFamily="34" charset="0"/>
              <a:buChar char="•"/>
            </a:pPr>
            <a:endParaRPr lang="en-US" sz="600" dirty="0">
              <a:cs typeface="Arial" pitchFamily="34" charset="0"/>
            </a:endParaRPr>
          </a:p>
          <a:p>
            <a:pPr>
              <a:buClr>
                <a:srgbClr val="000000"/>
              </a:buClr>
              <a:buSzPct val="100000"/>
              <a:buFont typeface=""/>
              <a:buNone/>
            </a:pPr>
            <a:r>
              <a:rPr lang="en-US" sz="1100" b="1" dirty="0" smtClean="0">
                <a:cs typeface="Arial" pitchFamily="34" charset="0"/>
              </a:rPr>
              <a:t>Evaluate potential ways to strengthen childcare certificate distribution that increase affordability and accessibility for families, and measure whether accessibility is improving over time</a:t>
            </a:r>
          </a:p>
          <a:p>
            <a:pPr marL="288925" lvl="1" indent="-174625">
              <a:buClr>
                <a:srgbClr val="177B57"/>
              </a:buClr>
              <a:buSzPct val="100000"/>
              <a:buFont typeface="Arial" panose="020B0604020202020204" pitchFamily="34" charset="0"/>
              <a:buChar char="•"/>
            </a:pPr>
            <a:r>
              <a:rPr lang="en-US" sz="1100" dirty="0" smtClean="0">
                <a:solidFill>
                  <a:srgbClr val="000000"/>
                </a:solidFill>
                <a:latin typeface="Arial" panose="020B0604020202020204" pitchFamily="34" charset="0"/>
                <a:cs typeface="Arial" pitchFamily="34" charset="0"/>
              </a:rPr>
              <a:t>Consider a potential policy change that removes the per family 60 month certificate limit and modifies coverage to 60 months per child.  Assess the economic impact and other implications of such a change, and accompany such a change with advocacy for increased funding for the Child Care Certificate Program</a:t>
            </a:r>
          </a:p>
          <a:p>
            <a:pPr marL="288925" lvl="1" indent="-174625">
              <a:buClr>
                <a:srgbClr val="177B57"/>
              </a:buClr>
              <a:buSzPct val="100000"/>
              <a:buFont typeface="Arial" panose="020B0604020202020204" pitchFamily="34" charset="0"/>
              <a:buChar char="•"/>
            </a:pPr>
            <a:r>
              <a:rPr lang="en-US" sz="1100" dirty="0" smtClean="0">
                <a:solidFill>
                  <a:srgbClr val="000000"/>
                </a:solidFill>
                <a:latin typeface="Arial" panose="020B0604020202020204" pitchFamily="34" charset="0"/>
                <a:cs typeface="Arial" pitchFamily="34" charset="0"/>
              </a:rPr>
              <a:t>Institute the ability to track whether accessibility is improving through county-wide tracking of the share of children aged 0-3 who qualify for certificates and are in seats (% uptake) and the share of children who are getting certificates and going to 4 or 5 star centers (measure of uptake of higher quality offerings)</a:t>
            </a:r>
          </a:p>
          <a:p>
            <a:pPr>
              <a:buClr>
                <a:srgbClr val="000000"/>
              </a:buClr>
              <a:buSzPct val="100000"/>
              <a:buFont typeface=""/>
              <a:buNone/>
            </a:pPr>
            <a:endParaRPr lang="en-US" sz="1100" b="1" dirty="0">
              <a:cs typeface="Arial" pitchFamily="34" charset="0"/>
            </a:endParaRPr>
          </a:p>
          <a:p>
            <a:pPr>
              <a:buClr>
                <a:srgbClr val="000000"/>
              </a:buClr>
              <a:buSzPct val="100000"/>
              <a:buFont typeface=""/>
              <a:buNone/>
            </a:pPr>
            <a:r>
              <a:rPr lang="en-US" sz="1100" b="1" dirty="0" smtClean="0">
                <a:cs typeface="Arial" pitchFamily="34" charset="0"/>
              </a:rPr>
              <a:t>Raise </a:t>
            </a:r>
            <a:r>
              <a:rPr lang="en-US" sz="1100" b="1" dirty="0">
                <a:cs typeface="Arial" pitchFamily="34" charset="0"/>
              </a:rPr>
              <a:t>awareness of the value of early learning and the importance of having high quality options</a:t>
            </a:r>
          </a:p>
          <a:p>
            <a:pPr marL="288925" lvl="1" indent="-174625">
              <a:buClr>
                <a:srgbClr val="177B57"/>
              </a:buClr>
              <a:buSzPct val="100000"/>
              <a:buFont typeface="Arial" panose="020B0604020202020204" pitchFamily="34" charset="0"/>
              <a:buChar char="•"/>
            </a:pPr>
            <a:r>
              <a:rPr lang="en-US" sz="1100" dirty="0" smtClean="0">
                <a:cs typeface="Arial" pitchFamily="34" charset="0"/>
              </a:rPr>
              <a:t>Establish measurable goals for existing and new awareness building efforts and put in place accountability mechanisms to track progress and inform continuous improvement (consistent with recommendation 22)</a:t>
            </a:r>
          </a:p>
          <a:p>
            <a:pPr marL="288925" lvl="1" indent="-174625">
              <a:buClr>
                <a:srgbClr val="177B57"/>
              </a:buClr>
              <a:buSzPct val="100000"/>
              <a:buFont typeface="Arial" panose="020B0604020202020204" pitchFamily="34" charset="0"/>
              <a:buChar char="•"/>
            </a:pPr>
            <a:r>
              <a:rPr lang="en-US" sz="1100" i="1" dirty="0" smtClean="0">
                <a:cs typeface="Arial" pitchFamily="34" charset="0"/>
              </a:rPr>
              <a:t>Continue to expand on existing awareness building efforts that prove to be effective in leading to increased family awareness and behavioral change related to early learning.  Existing efforts include those led by the Early </a:t>
            </a:r>
            <a:r>
              <a:rPr lang="en-US" sz="1100" i="1" dirty="0">
                <a:cs typeface="Arial" pitchFamily="34" charset="0"/>
              </a:rPr>
              <a:t>Success Coalition </a:t>
            </a:r>
            <a:r>
              <a:rPr lang="en-US" sz="1100" i="1" dirty="0" smtClean="0">
                <a:cs typeface="Arial" pitchFamily="34" charset="0"/>
              </a:rPr>
              <a:t>(K-Readiness Collaborative </a:t>
            </a:r>
            <a:r>
              <a:rPr lang="en-US" sz="1100" i="1" dirty="0">
                <a:cs typeface="Arial" pitchFamily="34" charset="0"/>
              </a:rPr>
              <a:t>Action Network, Nurturing Parenting, Strengthening </a:t>
            </a:r>
            <a:r>
              <a:rPr lang="en-US" sz="1100" i="1" dirty="0" smtClean="0">
                <a:cs typeface="Arial" pitchFamily="34" charset="0"/>
              </a:rPr>
              <a:t>Families), </a:t>
            </a:r>
            <a:r>
              <a:rPr lang="en-US" sz="1100" i="1" dirty="0">
                <a:cs typeface="Arial" pitchFamily="34" charset="0"/>
              </a:rPr>
              <a:t>The Urban Child Institute's 'Touch Talk Read Play' campaign, Universal Parenting Places, the Child Care Resource and Referral Center, and other efforts currently underway</a:t>
            </a:r>
          </a:p>
          <a:p>
            <a:pPr marL="288925" lvl="1" indent="-174625">
              <a:buClr>
                <a:srgbClr val="177B57"/>
              </a:buClr>
              <a:buSzPct val="100000"/>
              <a:buFont typeface="Arial" panose="020B0604020202020204" pitchFamily="34" charset="0"/>
              <a:buChar char="•"/>
            </a:pPr>
            <a:r>
              <a:rPr lang="en-US" sz="1100" dirty="0" smtClean="0">
                <a:cs typeface="Arial" pitchFamily="34" charset="0"/>
              </a:rPr>
              <a:t>Provide </a:t>
            </a:r>
            <a:r>
              <a:rPr lang="en-US" sz="1100" dirty="0">
                <a:cs typeface="Arial" pitchFamily="34" charset="0"/>
              </a:rPr>
              <a:t>recognition to and reward grassroots awareness building efforts that are particularly effective (e.g., Early Education Community Program of the Year</a:t>
            </a:r>
            <a:r>
              <a:rPr lang="en-US" sz="1100" dirty="0" smtClean="0">
                <a:cs typeface="Arial" pitchFamily="34" charset="0"/>
              </a:rPr>
              <a:t>).  Consider promoting targeted </a:t>
            </a:r>
            <a:r>
              <a:rPr lang="en-US" sz="1100" dirty="0">
                <a:cs typeface="Arial" pitchFamily="34" charset="0"/>
              </a:rPr>
              <a:t>awareness building campaigns in facilities frequently used by target populations (e.g. "Wash Time is Talk Time" campaign in laundromats which encourages parents to read to their children during idle time</a:t>
            </a:r>
            <a:r>
              <a:rPr lang="en-US" sz="1100" dirty="0" smtClean="0">
                <a:cs typeface="Arial" pitchFamily="34" charset="0"/>
              </a:rPr>
              <a:t>) and/or creating a </a:t>
            </a:r>
            <a:r>
              <a:rPr lang="en-US" sz="1100" dirty="0">
                <a:cs typeface="Arial" pitchFamily="34" charset="0"/>
              </a:rPr>
              <a:t>mobile-based awareness campaign to deliver timely and relevant information (similar to Vroom in Dallas)</a:t>
            </a:r>
          </a:p>
          <a:p>
            <a:pPr marL="288925" lvl="1" indent="-174625">
              <a:buClr>
                <a:srgbClr val="177B57"/>
              </a:buClr>
              <a:buSzPct val="100000"/>
              <a:buFont typeface="Arial" panose="020B0604020202020204" pitchFamily="34" charset="0"/>
              <a:buChar char="•"/>
            </a:pPr>
            <a:r>
              <a:rPr lang="en-US" sz="1100" dirty="0">
                <a:cs typeface="Arial" pitchFamily="34" charset="0"/>
              </a:rPr>
              <a:t>Identify key community assets </a:t>
            </a:r>
            <a:r>
              <a:rPr lang="en-US" sz="1100" dirty="0" smtClean="0">
                <a:cs typeface="Arial" pitchFamily="34" charset="0"/>
              </a:rPr>
              <a:t>(trusted individuals), </a:t>
            </a:r>
            <a:r>
              <a:rPr lang="en-US" sz="1100" dirty="0">
                <a:cs typeface="Arial" pitchFamily="34" charset="0"/>
              </a:rPr>
              <a:t>get their buy-in, and relay key messages through them</a:t>
            </a:r>
          </a:p>
          <a:p>
            <a:pPr marL="288925" lvl="1" indent="-174625">
              <a:buClr>
                <a:srgbClr val="177B57"/>
              </a:buClr>
              <a:buSzPct val="100000"/>
              <a:buFont typeface="Arial" panose="020B0604020202020204" pitchFamily="34" charset="0"/>
              <a:buChar char="•"/>
            </a:pPr>
            <a:endParaRPr lang="en-US" sz="1100" dirty="0">
              <a:cs typeface="Arial" pitchFamily="34" charset="0"/>
            </a:endParaRPr>
          </a:p>
        </p:txBody>
      </p:sp>
      <p:sp>
        <p:nvSpPr>
          <p:cNvPr id="10" name="Rectangle 9"/>
          <p:cNvSpPr/>
          <p:nvPr/>
        </p:nvSpPr>
        <p:spPr>
          <a:xfrm>
            <a:off x="295837" y="1138624"/>
            <a:ext cx="1529898" cy="1034971"/>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a:solidFill>
                  <a:srgbClr val="000000"/>
                </a:solidFill>
                <a:cs typeface="Arial" pitchFamily="34" charset="0"/>
              </a:rPr>
              <a:t>Establish incentives to create more high quality </a:t>
            </a:r>
            <a:r>
              <a:rPr lang="en-US" sz="1100" b="1" dirty="0" smtClean="0">
                <a:solidFill>
                  <a:srgbClr val="000000"/>
                </a:solidFill>
                <a:cs typeface="Arial" pitchFamily="34" charset="0"/>
              </a:rPr>
              <a:t>early childcare </a:t>
            </a:r>
            <a:r>
              <a:rPr lang="en-US" sz="1100" b="1" dirty="0">
                <a:solidFill>
                  <a:srgbClr val="000000"/>
                </a:solidFill>
                <a:cs typeface="Arial" pitchFamily="34" charset="0"/>
              </a:rPr>
              <a:t>seats in areas </a:t>
            </a:r>
            <a:r>
              <a:rPr lang="en-US" sz="1100" b="1" dirty="0" smtClean="0">
                <a:solidFill>
                  <a:srgbClr val="000000"/>
                </a:solidFill>
                <a:cs typeface="Arial" pitchFamily="34" charset="0"/>
              </a:rPr>
              <a:t>with unmet </a:t>
            </a:r>
            <a:r>
              <a:rPr lang="en-US" sz="1100" b="1" dirty="0">
                <a:solidFill>
                  <a:srgbClr val="000000"/>
                </a:solidFill>
                <a:cs typeface="Arial" pitchFamily="34" charset="0"/>
              </a:rPr>
              <a:t>demand</a:t>
            </a:r>
          </a:p>
        </p:txBody>
      </p:sp>
      <p:sp>
        <p:nvSpPr>
          <p:cNvPr id="12" name="NumberBall"/>
          <p:cNvSpPr>
            <a:spLocks noChangeArrowheads="1"/>
          </p:cNvSpPr>
          <p:nvPr/>
        </p:nvSpPr>
        <p:spPr bwMode="gray">
          <a:xfrm>
            <a:off x="108803" y="1066424"/>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a:solidFill>
                  <a:srgbClr val="FFFFFF"/>
                </a:solidFill>
                <a:cs typeface="Arial" pitchFamily="34" charset="0"/>
              </a:rPr>
              <a:t>1</a:t>
            </a:r>
          </a:p>
        </p:txBody>
      </p:sp>
      <p:sp>
        <p:nvSpPr>
          <p:cNvPr id="14" name="Rectangle 13"/>
          <p:cNvSpPr/>
          <p:nvPr/>
        </p:nvSpPr>
        <p:spPr>
          <a:xfrm>
            <a:off x="318250" y="2749900"/>
            <a:ext cx="1529898" cy="510512"/>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Strengthen child care certificate distribution</a:t>
            </a:r>
            <a:endParaRPr lang="en-US" sz="1100" b="1" dirty="0">
              <a:solidFill>
                <a:srgbClr val="000000"/>
              </a:solidFill>
              <a:cs typeface="Arial" pitchFamily="34" charset="0"/>
            </a:endParaRPr>
          </a:p>
        </p:txBody>
      </p:sp>
      <p:sp>
        <p:nvSpPr>
          <p:cNvPr id="15" name="NumberBall"/>
          <p:cNvSpPr>
            <a:spLocks noChangeArrowheads="1"/>
          </p:cNvSpPr>
          <p:nvPr/>
        </p:nvSpPr>
        <p:spPr bwMode="gray">
          <a:xfrm>
            <a:off x="117769" y="2650811"/>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a:solidFill>
                  <a:srgbClr val="FFFFFF"/>
                </a:solidFill>
                <a:cs typeface="Arial" pitchFamily="34" charset="0"/>
              </a:rPr>
              <a:t>2</a:t>
            </a:r>
          </a:p>
        </p:txBody>
      </p:sp>
      <p:sp>
        <p:nvSpPr>
          <p:cNvPr id="11" name="Rectangle 10"/>
          <p:cNvSpPr/>
          <p:nvPr/>
        </p:nvSpPr>
        <p:spPr>
          <a:xfrm>
            <a:off x="313767" y="4202764"/>
            <a:ext cx="1529898" cy="825763"/>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a:solidFill>
                  <a:srgbClr val="000000"/>
                </a:solidFill>
                <a:cs typeface="Arial" pitchFamily="34" charset="0"/>
              </a:rPr>
              <a:t>Raise </a:t>
            </a:r>
            <a:r>
              <a:rPr lang="en-US" sz="1100" b="1" dirty="0" smtClean="0">
                <a:solidFill>
                  <a:srgbClr val="000000"/>
                </a:solidFill>
                <a:cs typeface="Arial" pitchFamily="34" charset="0"/>
              </a:rPr>
              <a:t>family and community awareness </a:t>
            </a:r>
            <a:r>
              <a:rPr lang="en-US" sz="1100" b="1" dirty="0">
                <a:solidFill>
                  <a:srgbClr val="000000"/>
                </a:solidFill>
                <a:cs typeface="Arial" pitchFamily="34" charset="0"/>
              </a:rPr>
              <a:t>of value of early learning</a:t>
            </a:r>
          </a:p>
        </p:txBody>
      </p:sp>
      <p:sp>
        <p:nvSpPr>
          <p:cNvPr id="13" name="NumberBall"/>
          <p:cNvSpPr>
            <a:spLocks noChangeArrowheads="1"/>
          </p:cNvSpPr>
          <p:nvPr/>
        </p:nvSpPr>
        <p:spPr bwMode="gray">
          <a:xfrm>
            <a:off x="108803" y="4126081"/>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a:solidFill>
                  <a:srgbClr val="FFFFFF"/>
                </a:solidFill>
                <a:cs typeface="Arial" pitchFamily="34" charset="0"/>
              </a:rPr>
              <a:t>3</a:t>
            </a:r>
          </a:p>
        </p:txBody>
      </p:sp>
    </p:spTree>
    <p:extLst>
      <p:ext uri="{BB962C8B-B14F-4D97-AF65-F5344CB8AC3E}">
        <p14:creationId xmlns:p14="http://schemas.microsoft.com/office/powerpoint/2010/main" val="1550872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0-3 year old recommendations (II)</a:t>
            </a:r>
            <a:endParaRPr lang="en-US" dirty="0"/>
          </a:p>
        </p:txBody>
      </p:sp>
      <p:sp>
        <p:nvSpPr>
          <p:cNvPr id="11" name="Rectangle 10"/>
          <p:cNvSpPr/>
          <p:nvPr/>
        </p:nvSpPr>
        <p:spPr>
          <a:xfrm>
            <a:off x="271636" y="1391664"/>
            <a:ext cx="1489363" cy="5403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a:solidFill>
                  <a:srgbClr val="000000"/>
                </a:solidFill>
                <a:cs typeface="Arial" pitchFamily="34" charset="0"/>
              </a:rPr>
              <a:t>Expand in-home and unlicensed provider supports</a:t>
            </a:r>
          </a:p>
        </p:txBody>
      </p:sp>
      <p:sp>
        <p:nvSpPr>
          <p:cNvPr id="12" name="NumberBall"/>
          <p:cNvSpPr>
            <a:spLocks noChangeArrowheads="1"/>
          </p:cNvSpPr>
          <p:nvPr/>
        </p:nvSpPr>
        <p:spPr bwMode="gray">
          <a:xfrm>
            <a:off x="105300" y="1304611"/>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a:solidFill>
                  <a:srgbClr val="FFFFFF"/>
                </a:solidFill>
                <a:cs typeface="Arial" pitchFamily="34" charset="0"/>
              </a:rPr>
              <a:t>4</a:t>
            </a:r>
          </a:p>
        </p:txBody>
      </p:sp>
      <p:sp>
        <p:nvSpPr>
          <p:cNvPr id="13" name="Rectangle 12"/>
          <p:cNvSpPr/>
          <p:nvPr/>
        </p:nvSpPr>
        <p:spPr>
          <a:xfrm>
            <a:off x="1760998" y="1348800"/>
            <a:ext cx="7741774" cy="5509200"/>
          </a:xfrm>
          <a:prstGeom prst="rect">
            <a:avLst/>
          </a:prstGeom>
        </p:spPr>
        <p:txBody>
          <a:bodyPr wrap="square">
            <a:spAutoFit/>
          </a:bodyPr>
          <a:lstStyle/>
          <a:p>
            <a:pPr>
              <a:buClr>
                <a:srgbClr val="000000"/>
              </a:buClr>
              <a:buSzPct val="100000"/>
              <a:buFont typeface=""/>
              <a:buNone/>
            </a:pPr>
            <a:r>
              <a:rPr lang="en-US" sz="1100" b="1" dirty="0">
                <a:cs typeface="Arial" pitchFamily="34" charset="0"/>
              </a:rPr>
              <a:t>Expand supports for families at home and for unlicensed centers</a:t>
            </a:r>
          </a:p>
          <a:p>
            <a:pPr marL="288925" lvl="1" indent="-174625">
              <a:buClr>
                <a:srgbClr val="177B57"/>
              </a:buClr>
              <a:buSzPct val="100000"/>
              <a:buFont typeface="Arial" panose="020B0604020202020204" pitchFamily="34" charset="0"/>
              <a:buChar char="•"/>
            </a:pPr>
            <a:r>
              <a:rPr lang="en-US" sz="1100" i="1" dirty="0" smtClean="0">
                <a:cs typeface="Arial" pitchFamily="34" charset="0"/>
              </a:rPr>
              <a:t>Look for ways to extend or expand existing channels and training programs that are effective in reaching families in home and/or unlicensed centers (e.g., extend information on child care development through Books for Birth, expand trainings offered by Neighborhood Christian Center and ESC, expand training for Alternate Approval homes)</a:t>
            </a:r>
          </a:p>
          <a:p>
            <a:pPr marL="288925" lvl="1" indent="-174625">
              <a:buClr>
                <a:srgbClr val="177B57"/>
              </a:buClr>
              <a:buSzPct val="100000"/>
              <a:buFont typeface="Arial" panose="020B0604020202020204" pitchFamily="34" charset="0"/>
              <a:buChar char="•"/>
            </a:pPr>
            <a:r>
              <a:rPr lang="en-US" sz="1100" i="1" dirty="0" smtClean="0"/>
              <a:t>Give families tips on developmentally appropriate everyday activities that they can do with their children to address each component of the PASS framework (physical, academic, social-emotional, and self-help). </a:t>
            </a:r>
            <a:r>
              <a:rPr lang="en-US" sz="1100" dirty="0" smtClean="0"/>
              <a:t>Tips can be distributed through physical calendars, paper handouts, and mobile applications like Vroom</a:t>
            </a:r>
          </a:p>
          <a:p>
            <a:pPr marL="288925" lvl="1" indent="-174625">
              <a:buClr>
                <a:srgbClr val="177B57"/>
              </a:buClr>
              <a:buSzPct val="100000"/>
              <a:buFont typeface="Arial" panose="020B0604020202020204" pitchFamily="34" charset="0"/>
              <a:buChar char="•"/>
            </a:pPr>
            <a:r>
              <a:rPr lang="en-US" sz="1100" dirty="0" smtClean="0">
                <a:cs typeface="Arial" pitchFamily="34" charset="0"/>
              </a:rPr>
              <a:t>Create a competition for social entrepreneurs that provides incentives to find and pilot innovative grassroots models, evaluate what is working, and reward effective offerings that are based on research-informed practice</a:t>
            </a:r>
          </a:p>
          <a:p>
            <a:pPr marL="288925" lvl="1" indent="-174625">
              <a:buClr>
                <a:srgbClr val="177B57"/>
              </a:buClr>
              <a:buSzPct val="100000"/>
              <a:buFont typeface="Arial" panose="020B0604020202020204" pitchFamily="34" charset="0"/>
              <a:buChar char="•"/>
            </a:pPr>
            <a:r>
              <a:rPr lang="en-US" sz="1100" dirty="0" smtClean="0">
                <a:cs typeface="Arial" pitchFamily="34" charset="0"/>
              </a:rPr>
              <a:t>Consider piloting Versame's Starling wearable technology that measures words spoken to a child as a way of accelerating child interactions at home; work with Versame to aggregate community-wide data on word exposure</a:t>
            </a:r>
          </a:p>
          <a:p>
            <a:pPr marL="288925" lvl="1" indent="-174625">
              <a:buClr>
                <a:srgbClr val="177B57"/>
              </a:buClr>
              <a:buSzPct val="100000"/>
              <a:buFont typeface="Arial" panose="020B0604020202020204" pitchFamily="34" charset="0"/>
              <a:buChar char="•"/>
            </a:pPr>
            <a:endParaRPr lang="en-US" sz="1100" dirty="0">
              <a:cs typeface="Arial" pitchFamily="34" charset="0"/>
            </a:endParaRPr>
          </a:p>
          <a:p>
            <a:r>
              <a:rPr lang="en-US" sz="1100" b="1" dirty="0">
                <a:cs typeface="Arial" pitchFamily="34" charset="0"/>
              </a:rPr>
              <a:t>Increase the usage of screeners to identify developmental delays </a:t>
            </a:r>
          </a:p>
          <a:p>
            <a:pPr marL="288925" lvl="1" indent="-174625">
              <a:buClr>
                <a:srgbClr val="177B57"/>
              </a:buClr>
              <a:buSzPct val="100000"/>
              <a:buFont typeface="Arial" panose="020B0604020202020204" pitchFamily="34" charset="0"/>
              <a:buChar char="•"/>
            </a:pPr>
            <a:r>
              <a:rPr lang="en-US" sz="1100" dirty="0">
                <a:latin typeface="Arial" panose="020B0604020202020204" pitchFamily="34" charset="0"/>
                <a:cs typeface="Arial" pitchFamily="34" charset="0"/>
              </a:rPr>
              <a:t>Recommend community-wide adoption of Ages and Stages as the 0-3 screener </a:t>
            </a:r>
            <a:r>
              <a:rPr lang="en-US" sz="1100" dirty="0" smtClean="0">
                <a:latin typeface="Arial" panose="020B0604020202020204" pitchFamily="34" charset="0"/>
                <a:cs typeface="Arial" pitchFamily="34" charset="0"/>
              </a:rPr>
              <a:t>to identify developmental delays</a:t>
            </a:r>
          </a:p>
          <a:p>
            <a:pPr marL="288925" lvl="1" indent="-174625">
              <a:buClr>
                <a:srgbClr val="177B57"/>
              </a:buClr>
              <a:buSzPct val="100000"/>
              <a:buFont typeface="Arial" panose="020B0604020202020204" pitchFamily="34" charset="0"/>
              <a:buChar char="•"/>
            </a:pPr>
            <a:r>
              <a:rPr lang="en-US" sz="1100" dirty="0">
                <a:latin typeface="Arial" panose="020B0604020202020204" pitchFamily="34" charset="0"/>
                <a:cs typeface="Arial" pitchFamily="34" charset="0"/>
              </a:rPr>
              <a:t>A</a:t>
            </a:r>
            <a:r>
              <a:rPr lang="en-US" sz="1100" dirty="0" smtClean="0">
                <a:latin typeface="Arial" panose="020B0604020202020204" pitchFamily="34" charset="0"/>
                <a:cs typeface="Arial" pitchFamily="34" charset="0"/>
              </a:rPr>
              <a:t>dvocate for adding screener use and provider follow-through as a requirement to obtain a higher QRIS rating which will be accompanied by higher reimbursement to offset the cost of the screener</a:t>
            </a:r>
            <a:endParaRPr lang="en-US" sz="1100" dirty="0">
              <a:latin typeface="Arial" panose="020B0604020202020204" pitchFamily="34" charset="0"/>
              <a:cs typeface="Arial" pitchFamily="34" charset="0"/>
            </a:endParaRPr>
          </a:p>
          <a:p>
            <a:pPr marL="288925" lvl="1" indent="-174625">
              <a:buClr>
                <a:srgbClr val="177B57"/>
              </a:buClr>
              <a:buSzPct val="100000"/>
              <a:buFont typeface="Arial" panose="020B0604020202020204" pitchFamily="34" charset="0"/>
              <a:buChar char="•"/>
            </a:pPr>
            <a:r>
              <a:rPr lang="en-US" sz="1100" i="1" dirty="0" smtClean="0">
                <a:cs typeface="Arial" pitchFamily="34" charset="0"/>
              </a:rPr>
              <a:t>Continue existing efforts to increase screener usage among childcare and early home visitation  providers, SCS Head Start Family Support Specialists, parents  and pediatricians through ESC's Project Launch as well as training offered by the TN Academy of Pediatricians</a:t>
            </a:r>
          </a:p>
          <a:p>
            <a:pPr marL="288925" lvl="1" indent="-174625">
              <a:buClr>
                <a:srgbClr val="177B57"/>
              </a:buClr>
              <a:buSzPct val="100000"/>
              <a:buFont typeface="Arial" panose="020B0604020202020204" pitchFamily="34" charset="0"/>
              <a:buChar char="•"/>
            </a:pPr>
            <a:r>
              <a:rPr lang="en-US" sz="1100" dirty="0" smtClean="0">
                <a:cs typeface="Arial" pitchFamily="34" charset="0"/>
              </a:rPr>
              <a:t>Replicate </a:t>
            </a:r>
            <a:r>
              <a:rPr lang="en-US" sz="1100" dirty="0">
                <a:cs typeface="Arial" pitchFamily="34" charset="0"/>
              </a:rPr>
              <a:t>the Impact America-TN direct-push model currently being used for vision screening to support increased usage of the Ages and Stages screener [AmeriCorps volunteers can help train parents to conduct the </a:t>
            </a:r>
            <a:r>
              <a:rPr lang="en-US" sz="1100" dirty="0" smtClean="0">
                <a:cs typeface="Arial" pitchFamily="34" charset="0"/>
              </a:rPr>
              <a:t>screenings, provide developmentally appropriate activities to do with their children, and refer parents to the TN Early Intervention System (TEIS) for follow-up]</a:t>
            </a:r>
          </a:p>
          <a:p>
            <a:pPr marL="288925" lvl="1" indent="-174625">
              <a:buClr>
                <a:srgbClr val="177B57"/>
              </a:buClr>
              <a:buSzPct val="100000"/>
              <a:buFont typeface="Arial" panose="020B0604020202020204" pitchFamily="34" charset="0"/>
              <a:buChar char="•"/>
            </a:pPr>
            <a:r>
              <a:rPr lang="en-US" sz="1100" dirty="0" smtClean="0">
                <a:cs typeface="Arial" pitchFamily="34" charset="0"/>
              </a:rPr>
              <a:t>Advocate </a:t>
            </a:r>
            <a:r>
              <a:rPr lang="en-US" sz="1100" dirty="0">
                <a:cs typeface="Arial" pitchFamily="34" charset="0"/>
              </a:rPr>
              <a:t>for additional funding and support for TEIS to administer early intervention services </a:t>
            </a:r>
            <a:r>
              <a:rPr lang="en-US" sz="1100" dirty="0" smtClean="0">
                <a:cs typeface="Arial" pitchFamily="34" charset="0"/>
              </a:rPr>
              <a:t>to more children (from current Shelby County rate of 1.4% of children to TN projected target of 2.4%)</a:t>
            </a:r>
            <a:endParaRPr lang="en-US" sz="1100" dirty="0">
              <a:cs typeface="Arial" pitchFamily="34" charset="0"/>
            </a:endParaRPr>
          </a:p>
          <a:p>
            <a:pPr marL="288925" lvl="1" indent="-174625">
              <a:buClr>
                <a:srgbClr val="177B57"/>
              </a:buClr>
              <a:buSzPct val="100000"/>
              <a:buFont typeface="Arial" panose="020B0604020202020204" pitchFamily="34" charset="0"/>
              <a:buChar char="•"/>
            </a:pPr>
            <a:r>
              <a:rPr lang="en-US" sz="1100" dirty="0">
                <a:cs typeface="Arial" pitchFamily="34" charset="0"/>
              </a:rPr>
              <a:t>For consideration </a:t>
            </a:r>
            <a:r>
              <a:rPr lang="en-US" sz="1100" dirty="0" smtClean="0">
                <a:cs typeface="Arial" pitchFamily="34" charset="0"/>
              </a:rPr>
              <a:t>in longer-term: </a:t>
            </a:r>
            <a:r>
              <a:rPr lang="en-US" sz="1100" dirty="0">
                <a:cs typeface="Arial" pitchFamily="34" charset="0"/>
              </a:rPr>
              <a:t>increase coverage of special education to children who were supported by TEIS, but do not qualify for special education under the school </a:t>
            </a:r>
            <a:r>
              <a:rPr lang="en-US" sz="1100" dirty="0" smtClean="0">
                <a:cs typeface="Arial" pitchFamily="34" charset="0"/>
              </a:rPr>
              <a:t>system (~200 children a year </a:t>
            </a:r>
            <a:r>
              <a:rPr lang="en-US" sz="1100" dirty="0">
                <a:cs typeface="Arial" pitchFamily="34" charset="0"/>
              </a:rPr>
              <a:t>based on 2007 TEIS study) </a:t>
            </a:r>
            <a:endParaRPr lang="en-US" sz="1100" dirty="0" smtClean="0">
              <a:cs typeface="Arial" pitchFamily="34" charset="0"/>
            </a:endParaRPr>
          </a:p>
          <a:p>
            <a:pPr marL="288925" lvl="1" indent="-174625">
              <a:buClr>
                <a:srgbClr val="177B57"/>
              </a:buClr>
              <a:buSzPct val="100000"/>
              <a:buFont typeface="Arial" panose="020B0604020202020204" pitchFamily="34" charset="0"/>
              <a:buChar char="•"/>
            </a:pPr>
            <a:endParaRPr lang="en-US" sz="1100" dirty="0">
              <a:cs typeface="Arial" pitchFamily="34" charset="0"/>
            </a:endParaRPr>
          </a:p>
          <a:p>
            <a:pPr marL="288925" lvl="1" indent="-174625">
              <a:buClr>
                <a:srgbClr val="177B57"/>
              </a:buClr>
              <a:buSzPct val="100000"/>
              <a:buFont typeface="Arial" panose="020B0604020202020204" pitchFamily="34" charset="0"/>
              <a:buChar char="•"/>
            </a:pPr>
            <a:endParaRPr lang="en-US" sz="1100" dirty="0">
              <a:cs typeface="Arial" pitchFamily="34" charset="0"/>
            </a:endParaRPr>
          </a:p>
          <a:p>
            <a:pPr marL="288925" lvl="1" indent="-174625">
              <a:buClr>
                <a:srgbClr val="177B57"/>
              </a:buClr>
              <a:buSzPct val="100000"/>
              <a:buFont typeface="Arial" panose="020B0604020202020204" pitchFamily="34" charset="0"/>
              <a:buChar char="•"/>
            </a:pPr>
            <a:endParaRPr lang="en-US" sz="1100" dirty="0" smtClean="0">
              <a:cs typeface="Arial" pitchFamily="34" charset="0"/>
            </a:endParaRPr>
          </a:p>
          <a:p>
            <a:pPr marL="288925" lvl="1" indent="-174625">
              <a:buClr>
                <a:srgbClr val="177B57"/>
              </a:buClr>
              <a:buSzPct val="100000"/>
              <a:buFont typeface="Arial" panose="020B0604020202020204" pitchFamily="34" charset="0"/>
              <a:buChar char="•"/>
            </a:pPr>
            <a:endParaRPr lang="en-US" sz="1100" dirty="0">
              <a:cs typeface="Arial" pitchFamily="34" charset="0"/>
            </a:endParaRPr>
          </a:p>
          <a:p>
            <a:pPr marL="288925" lvl="1" indent="-174625">
              <a:buClr>
                <a:srgbClr val="177B57"/>
              </a:buClr>
              <a:buSzPct val="100000"/>
              <a:buFont typeface="Arial" panose="020B0604020202020204" pitchFamily="34" charset="0"/>
              <a:buChar char="•"/>
            </a:pPr>
            <a:endParaRPr lang="en-US" sz="1100" dirty="0" smtClean="0">
              <a:solidFill>
                <a:srgbClr val="000000"/>
              </a:solidFill>
              <a:cs typeface="Arial" pitchFamily="34" charset="0"/>
            </a:endParaRPr>
          </a:p>
        </p:txBody>
      </p:sp>
      <p:sp>
        <p:nvSpPr>
          <p:cNvPr id="7" name="Rectangle 6"/>
          <p:cNvSpPr/>
          <p:nvPr/>
        </p:nvSpPr>
        <p:spPr>
          <a:xfrm>
            <a:off x="281158" y="3438285"/>
            <a:ext cx="1489363" cy="540326"/>
          </a:xfrm>
          <a:prstGeom prst="rect">
            <a:avLst/>
          </a:prstGeom>
          <a:solidFill>
            <a:schemeClr val="accent2"/>
          </a:solidFill>
          <a:ln w="95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US" sz="1100" b="1" dirty="0" smtClean="0">
                <a:solidFill>
                  <a:srgbClr val="000000"/>
                </a:solidFill>
                <a:cs typeface="Arial" pitchFamily="34" charset="0"/>
              </a:rPr>
              <a:t>Increase usage of developmental screeners</a:t>
            </a:r>
            <a:endParaRPr lang="en-US" sz="1100" b="1" dirty="0">
              <a:solidFill>
                <a:srgbClr val="000000"/>
              </a:solidFill>
              <a:cs typeface="Arial" pitchFamily="34" charset="0"/>
            </a:endParaRPr>
          </a:p>
        </p:txBody>
      </p:sp>
      <p:sp>
        <p:nvSpPr>
          <p:cNvPr id="8" name="NumberBall"/>
          <p:cNvSpPr>
            <a:spLocks noChangeArrowheads="1"/>
          </p:cNvSpPr>
          <p:nvPr/>
        </p:nvSpPr>
        <p:spPr bwMode="gray">
          <a:xfrm>
            <a:off x="114822" y="3351232"/>
            <a:ext cx="295324" cy="295275"/>
          </a:xfrm>
          <a:prstGeom prst="ellipse">
            <a:avLst/>
          </a:prstGeom>
          <a:solidFill>
            <a:schemeClr val="tx2"/>
          </a:solidFill>
          <a:ln w="9525" algn="ctr">
            <a:solidFill>
              <a:schemeClr val="tx2"/>
            </a:solidFill>
            <a:round/>
            <a:headEnd/>
            <a:tailEnd/>
          </a:ln>
        </p:spPr>
        <p:txBody>
          <a:bodyPr wrap="none" lIns="0" tIns="0" rIns="0" bIns="0" anchor="ctr"/>
          <a:lstStyle/>
          <a:p>
            <a:pPr algn="ctr" fontAlgn="base">
              <a:spcBef>
                <a:spcPct val="0"/>
              </a:spcBef>
              <a:spcAft>
                <a:spcPct val="0"/>
              </a:spcAft>
            </a:pPr>
            <a:r>
              <a:rPr lang="en-US" sz="1100" b="1" dirty="0" smtClean="0">
                <a:solidFill>
                  <a:srgbClr val="FFFFFF"/>
                </a:solidFill>
                <a:cs typeface="Arial" pitchFamily="34" charset="0"/>
              </a:rPr>
              <a:t>5</a:t>
            </a:r>
            <a:endParaRPr lang="en-US" sz="1100" b="1" dirty="0">
              <a:solidFill>
                <a:srgbClr val="FFFFFF"/>
              </a:solidFill>
              <a:cs typeface="Arial" pitchFamily="34" charset="0"/>
            </a:endParaRPr>
          </a:p>
        </p:txBody>
      </p:sp>
    </p:spTree>
    <p:extLst>
      <p:ext uri="{BB962C8B-B14F-4D97-AF65-F5344CB8AC3E}">
        <p14:creationId xmlns:p14="http://schemas.microsoft.com/office/powerpoint/2010/main" val="183965962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_IDX" val="4"/>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SLIDESTYLE" val="CoverPag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a:themeElements>
    <a:clrScheme name="Standard colors 1">
      <a:dk1>
        <a:srgbClr val="000000"/>
      </a:dk1>
      <a:lt1>
        <a:srgbClr val="FFFFFF"/>
      </a:lt1>
      <a:dk2>
        <a:srgbClr val="177B57"/>
      </a:dk2>
      <a:lt2>
        <a:srgbClr val="808080"/>
      </a:lt2>
      <a:accent1>
        <a:srgbClr val="E2E2E2"/>
      </a:accent1>
      <a:accent2>
        <a:srgbClr val="BCDEC2"/>
      </a:accent2>
      <a:accent3>
        <a:srgbClr val="B2B2B2"/>
      </a:accent3>
      <a:accent4>
        <a:srgbClr val="4D4D4D"/>
      </a:accent4>
      <a:accent5>
        <a:srgbClr val="D2E0E6"/>
      </a:accent5>
      <a:accent6>
        <a:srgbClr val="79A2B3"/>
      </a:accent6>
      <a:hlink>
        <a:srgbClr val="5BAD82"/>
      </a:hlink>
      <a:folHlink>
        <a:srgbClr val="8EC6A1"/>
      </a:folHlink>
    </a:clrScheme>
    <a:fontScheme name="Standard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solidFill>
            <a:schemeClr val="accent1"/>
          </a:solidFill>
        </a:ln>
        <a:effectLst/>
      </a:spPr>
      <a:bodyPr tIns="90000" bIns="90000" rtlCol="0" anchor="ctr" anchorCtr="0"/>
      <a:lstStyle>
        <a:defPPr algn="ctr">
          <a:defRPr sz="1400" dirty="0" smtClean="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tIns="90000" bIns="90000" rtlCol="0">
        <a:spAutoFit/>
      </a:bodyPr>
      <a:lstStyle>
        <a:defPPr algn="ctr">
          <a:defRPr sz="1400"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62B2F57513A547879471749A2268C3" ma:contentTypeVersion="1" ma:contentTypeDescription="Create a new document." ma:contentTypeScope="" ma:versionID="187b2ccb4db15664d5e0eaca524ea8a3">
  <xsd:schema xmlns:xsd="http://www.w3.org/2001/XMLSchema" xmlns:p="http://schemas.microsoft.com/office/2006/metadata/properties" targetNamespace="http://schemas.microsoft.com/office/2006/metadata/properties" ma:root="true" ma:fieldsID="876b2bb4dfc2b028f5344ecdeae42f3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rca:RCAuthoringProperties xmlns:rca="urn:sharePointPublishingRcaProperties">
  <rca:Converter rca:guid="6dfdc5b4-2a28-4a06-b0c6-ad3901e3a807">
    <rca:property rca:type="InheritParentSettings">False</rca:property>
    <rca:property rca:type="SelectedPageLayout">24</rca:property>
    <rca:property rca:type="SelectedPageField">f55c4d88-1f2e-4ad9-aaa8-819af4ee7ee8</rca:property>
    <rca:property rca:type="SelectedStylesField">a932ec3f-94c1-48b1-b6dc-41aaa6eb7e54</rca:property>
    <rca:property rca:type="CreatePageWithSourceDocument">True</rca:property>
    <rca:property rca:type="AllowChangeLocationConfig">True</rca:property>
    <rca:property rca:type="ConfiguredPageLocation">http://it-network.bcg.com/SiteDirectory/Sharepoint_Platform/TeamSites09/FarmDeploy/iptest</rca:property>
    <rca:property rca:type="CreateSynchronously">False</rca:property>
    <rca:property rca:type="AllowChangeProcessingConfig">True</rca:property>
    <rca:property rca:type="ConverterSpecificSettings"/>
  </rca:Converter>
</rca:RCAuthoringProperties>
</file>

<file path=customXml/itemProps1.xml><?xml version="1.0" encoding="utf-8"?>
<ds:datastoreItem xmlns:ds="http://schemas.openxmlformats.org/officeDocument/2006/customXml" ds:itemID="{03FA4C10-DD45-423B-A481-056F2AA4F5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2998C3F-E627-4301-9917-4A23BE1ADD97}">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87743A5-D78F-462B-9B8F-117003ABDC83}">
  <ds:schemaRefs>
    <ds:schemaRef ds:uri="http://schemas.microsoft.com/sharepoint/v3/contenttype/forms"/>
  </ds:schemaRefs>
</ds:datastoreItem>
</file>

<file path=customXml/itemProps4.xml><?xml version="1.0" encoding="utf-8"?>
<ds:datastoreItem xmlns:ds="http://schemas.openxmlformats.org/officeDocument/2006/customXml" ds:itemID="{9163F18E-8B5D-42D9-A10B-30BE37804A11}">
  <ds:schemaRefs>
    <ds:schemaRef ds:uri="urn:sharePointPublishingRcaProperties"/>
  </ds:schemaRefs>
</ds:datastoreItem>
</file>

<file path=docProps/app.xml><?xml version="1.0" encoding="utf-8"?>
<Properties xmlns="http://schemas.openxmlformats.org/officeDocument/2006/extended-properties" xmlns:vt="http://schemas.openxmlformats.org/officeDocument/2006/docPropsVTypes">
  <Template>blank</Template>
  <TotalTime>56</TotalTime>
  <Words>4798</Words>
  <Application>Microsoft Office PowerPoint</Application>
  <PresentationFormat>Custom</PresentationFormat>
  <Paragraphs>447</Paragraphs>
  <Slides>17</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Calibri</vt:lpstr>
      <vt:lpstr>Segoe UI</vt:lpstr>
      <vt:lpstr>blank</vt:lpstr>
      <vt:lpstr>think-cell Slide</vt:lpstr>
      <vt:lpstr>PowerPoint Presentation</vt:lpstr>
      <vt:lpstr>Context for this document</vt:lpstr>
      <vt:lpstr>Objective and deliverables for this effort</vt:lpstr>
      <vt:lpstr>Shelby County ECE effort: process overview</vt:lpstr>
      <vt:lpstr>Shelby County Early Childhood Steering  Committee comprised of a diverse coalition of stakeholders...</vt:lpstr>
      <vt:lpstr>...with further input from several additional experts,  leaders, and other stakeholders in early childhood education</vt:lpstr>
      <vt:lpstr>Early childhood plan targeted at improving access and quality along birth to 3rd grade continuum</vt:lpstr>
      <vt:lpstr>0-3 year old recommendations (I)</vt:lpstr>
      <vt:lpstr>0-3 year old recommendations (II)</vt:lpstr>
      <vt:lpstr>0-3 year old recommendations (III)</vt:lpstr>
      <vt:lpstr>4-year old recommendations (I)</vt:lpstr>
      <vt:lpstr>4-year old recommendations (II)</vt:lpstr>
      <vt:lpstr>K-3rd grade recommendations (I)</vt:lpstr>
      <vt:lpstr>K-3rd grade recommendations (II)</vt:lpstr>
      <vt:lpstr>Continuum recommendations (I)</vt:lpstr>
      <vt:lpstr>Continuum recommendations (II)</vt:lpstr>
      <vt:lpstr>PowerPoint Presentation</vt:lpstr>
    </vt:vector>
  </TitlesOfParts>
  <Company>The Boston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TFA-sponsored support for instructional coaches in Dallas outlines several best practices</dc:title>
  <dc:creator>Bhattacharya Namrata</dc:creator>
  <cp:lastModifiedBy>GARRETT GUYNES</cp:lastModifiedBy>
  <cp:revision>283</cp:revision>
  <cp:lastPrinted>2015-12-21T21:47:10Z</cp:lastPrinted>
  <dcterms:created xsi:type="dcterms:W3CDTF">2015-10-28T04:19:47Z</dcterms:created>
  <dcterms:modified xsi:type="dcterms:W3CDTF">2016-03-16T16:51:01Z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20100310</vt:lpwstr>
  </property>
  <property fmtid="{D5CDD505-2E9C-101B-9397-08002B2CF9AE}" pid="3" name="Format Name">
    <vt:lpwstr>BCG Format</vt:lpwstr>
  </property>
  <property fmtid="{D5CDD505-2E9C-101B-9397-08002B2CF9AE}" pid="4" name="Template Name">
    <vt:lpwstr>Letter</vt:lpwstr>
  </property>
  <property fmtid="{D5CDD505-2E9C-101B-9397-08002B2CF9AE}" pid="5" name="_NewReviewCycle">
    <vt:lpwstr/>
  </property>
</Properties>
</file>